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4" r:id="rId3"/>
    <p:sldId id="314" r:id="rId4"/>
    <p:sldId id="323" r:id="rId5"/>
    <p:sldId id="298" r:id="rId6"/>
    <p:sldId id="321" r:id="rId7"/>
    <p:sldId id="322" r:id="rId8"/>
    <p:sldId id="303" r:id="rId9"/>
    <p:sldId id="304" r:id="rId10"/>
    <p:sldId id="336" r:id="rId11"/>
    <p:sldId id="293" r:id="rId12"/>
    <p:sldId id="315" r:id="rId13"/>
    <p:sldId id="334" r:id="rId14"/>
    <p:sldId id="328" r:id="rId15"/>
    <p:sldId id="317" r:id="rId16"/>
    <p:sldId id="355" r:id="rId17"/>
    <p:sldId id="352" r:id="rId18"/>
    <p:sldId id="353" r:id="rId19"/>
    <p:sldId id="358" r:id="rId20"/>
    <p:sldId id="356" r:id="rId21"/>
    <p:sldId id="359" r:id="rId22"/>
    <p:sldId id="354" r:id="rId23"/>
    <p:sldId id="326" r:id="rId24"/>
    <p:sldId id="327" r:id="rId25"/>
    <p:sldId id="346" r:id="rId26"/>
    <p:sldId id="338" r:id="rId27"/>
    <p:sldId id="344" r:id="rId28"/>
    <p:sldId id="345" r:id="rId29"/>
    <p:sldId id="339" r:id="rId30"/>
    <p:sldId id="347" r:id="rId31"/>
    <p:sldId id="348" r:id="rId32"/>
    <p:sldId id="360" r:id="rId33"/>
    <p:sldId id="329" r:id="rId34"/>
    <p:sldId id="330" r:id="rId35"/>
    <p:sldId id="331" r:id="rId36"/>
    <p:sldId id="332" r:id="rId37"/>
    <p:sldId id="361" r:id="rId3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55B936"/>
    <a:srgbClr val="415BA3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2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79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valuation_of_binary_classifiers" TargetMode="External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hyperlink" Target="https://en.wikipedia.org/wiki/Precision_and_rec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21/blob/master/notebooks/assessment/PR-ROC-curves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developers.google.com/machine-learning/crash-course/classification/roc-and-au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hyperlink" Target="https://developers.google.com/machine-learning/crash-course/classification/roc-and-au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yasydykova/open_projects/blob/master/ROC_animation/README.md" TargetMode="External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yasydykova/open_projects/blob/master/ROC_animation/README.md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riyasydykova/open_projects/blob/master/ROC_animation/README.md" TargetMode="External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lg-ulb/creditcardfraud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hyperlink" Target="https://github.com/parrt/msds621/blob/master/notebooks/assessment/imbalanced.ipynb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illesvdwiele/status/1219194600994283520" TargetMode="External"/><Relationship Id="rId2" Type="http://schemas.openxmlformats.org/officeDocument/2006/relationships/hyperlink" Target="https://arxiv.org/abs/2001.06296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isticsbyjim.com/regression/interpret-r-squared-regression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Measuring regressor and classifier errors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Quantifying model performance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sMAPE</a:t>
            </a:r>
            <a:r>
              <a:rPr lang="en-US" dirty="0"/>
              <a:t> in action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11" y="2110615"/>
            <a:ext cx="3826759" cy="32590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41" y="2110615"/>
            <a:ext cx="3871068" cy="3327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080" y="2188435"/>
            <a:ext cx="3817748" cy="332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5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losses/metrics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4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A3522-1F04-084A-8A0B-FFC7749F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classifier metrics</a:t>
            </a:r>
            <a:br>
              <a:rPr lang="en-US" dirty="0"/>
            </a:br>
            <a:r>
              <a:rPr lang="en-US" sz="2700" dirty="0"/>
              <a:t>(Ugh; much more complicated than for regressors)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739B-B9EE-044D-89CA-C114AAA8E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TP</a:t>
            </a:r>
            <a:r>
              <a:rPr lang="en-US" dirty="0"/>
              <a:t> = true positive, </a:t>
            </a:r>
            <a:r>
              <a:rPr lang="en-US" i="1" dirty="0">
                <a:solidFill>
                  <a:schemeClr val="accent6"/>
                </a:solidFill>
              </a:rPr>
              <a:t>TN</a:t>
            </a:r>
            <a:r>
              <a:rPr lang="en-US" dirty="0"/>
              <a:t> = true negative</a:t>
            </a:r>
          </a:p>
          <a:p>
            <a:r>
              <a:rPr lang="en-US" i="1" dirty="0">
                <a:solidFill>
                  <a:srgbClr val="C00000"/>
                </a:solidFill>
              </a:rPr>
              <a:t>FP</a:t>
            </a:r>
            <a:r>
              <a:rPr lang="en-US" dirty="0"/>
              <a:t> = false positive, </a:t>
            </a:r>
            <a:r>
              <a:rPr lang="en-US" i="1" dirty="0">
                <a:solidFill>
                  <a:srgbClr val="C00000"/>
                </a:solidFill>
              </a:rPr>
              <a:t>FN</a:t>
            </a:r>
            <a:r>
              <a:rPr lang="en-US" dirty="0"/>
              <a:t> = false negative</a:t>
            </a:r>
          </a:p>
          <a:p>
            <a:r>
              <a:rPr lang="en-US" i="1" dirty="0"/>
              <a:t>Confusion matrix </a:t>
            </a:r>
            <a:r>
              <a:rPr lang="en-US" dirty="0"/>
              <a:t>for binary classification to right,</a:t>
            </a:r>
            <a:br>
              <a:rPr lang="en-US" dirty="0"/>
            </a:br>
            <a:r>
              <a:rPr lang="en-US" dirty="0"/>
              <a:t>but can have larger confusion matrices in general</a:t>
            </a:r>
          </a:p>
          <a:p>
            <a:r>
              <a:rPr lang="en-US" dirty="0"/>
              <a:t>The matrices are clear but don’t give single metric</a:t>
            </a:r>
          </a:p>
          <a:p>
            <a:r>
              <a:rPr lang="en-US" i="1" dirty="0"/>
              <a:t>Accuracy</a:t>
            </a:r>
            <a:r>
              <a:rPr lang="en-US" dirty="0"/>
              <a:t> = correct classification rate = (TN+TP)/n</a:t>
            </a:r>
          </a:p>
          <a:p>
            <a:r>
              <a:rPr lang="en-US" i="1" dirty="0"/>
              <a:t>Misclassification </a:t>
            </a:r>
            <a:r>
              <a:rPr lang="en-US" dirty="0"/>
              <a:t>rate is 1 – accuracy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63AB0-7B00-E74F-9A34-897C583D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674" y="3241509"/>
            <a:ext cx="2230066" cy="18651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21A946-17B0-A443-B8FD-E1F53FDB15E5}"/>
              </a:ext>
            </a:extLst>
          </p:cNvPr>
          <p:cNvSpPr txBox="1"/>
          <p:nvPr/>
        </p:nvSpPr>
        <p:spPr>
          <a:xfrm>
            <a:off x="87549" y="6488668"/>
            <a:ext cx="4923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also </a:t>
            </a:r>
            <a:r>
              <a:rPr lang="en-US" sz="1200" dirty="0">
                <a:hlinkClick r:id="rId3"/>
              </a:rPr>
              <a:t>https://en.wikipedia.org/wiki/Evaluation_of_binary_classifiers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9F835B-E625-0D48-BA3B-BCAC06FE9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674" y="1241425"/>
            <a:ext cx="2230066" cy="1865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4B9455-52B2-E249-BD36-25900D1A1C68}"/>
              </a:ext>
            </a:extLst>
          </p:cNvPr>
          <p:cNvSpPr txBox="1"/>
          <p:nvPr/>
        </p:nvSpPr>
        <p:spPr>
          <a:xfrm>
            <a:off x="9873574" y="5056926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(breast cancer RF)</a:t>
            </a:r>
          </a:p>
        </p:txBody>
      </p:sp>
    </p:spTree>
    <p:extLst>
      <p:ext uri="{BB962C8B-B14F-4D97-AF65-F5344CB8AC3E}">
        <p14:creationId xmlns:p14="http://schemas.microsoft.com/office/powerpoint/2010/main" val="168368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EBD2C-50A1-3C4A-B058-49ECB334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True/False positive/negative </a:t>
            </a:r>
            <a:r>
              <a:rPr lang="en-US" b="1" u="sng" dirty="0"/>
              <a:t>rates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958BD-9717-5140-8E4D-3FD6BECF13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021" y="1825625"/>
                <a:ext cx="10252953" cy="4351338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True positive rate </a:t>
                </a:r>
                <a:r>
                  <a:rPr lang="en-US" dirty="0"/>
                  <a:t>is TP / </a:t>
                </a:r>
                <a:r>
                  <a:rPr lang="en-US" dirty="0" err="1"/>
                  <a:t>num</a:t>
                </a:r>
                <a:r>
                  <a:rPr lang="en-US" dirty="0"/>
                  <a:t>-positive (also called </a:t>
                </a:r>
                <a:r>
                  <a:rPr lang="en-US" i="1" dirty="0"/>
                  <a:t>recall</a:t>
                </a:r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 dirty="0"/>
                  <a:t>Of the actually positive y, how many true positives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b="1" dirty="0"/>
                  <a:t>TPR</a:t>
                </a:r>
                <a:r>
                  <a:rPr lang="en-US" dirty="0"/>
                  <a:t> = TP / </a:t>
                </a:r>
                <a:r>
                  <a:rPr lang="en-US" dirty="0" err="1"/>
                  <a:t>true_y</a:t>
                </a:r>
                <a:r>
                  <a:rPr lang="en-US" dirty="0"/>
                  <a:t> = TP / (TP + FN)</a:t>
                </a:r>
              </a:p>
              <a:p>
                <a:pPr lvl="1"/>
                <a:r>
                  <a:rPr lang="en-US" dirty="0"/>
                  <a:t>TP over sum of 2</a:t>
                </a:r>
                <a:r>
                  <a:rPr lang="en-US" baseline="30000" dirty="0"/>
                  <a:t>nd</a:t>
                </a:r>
                <a:r>
                  <a:rPr lang="en-US" dirty="0"/>
                  <a:t> row in confusion matrix (</a:t>
                </a:r>
                <a:r>
                  <a:rPr lang="en-US" dirty="0" err="1"/>
                  <a:t>num</a:t>
                </a:r>
                <a:r>
                  <a:rPr lang="en-US" dirty="0"/>
                  <a:t> true-y is constant)</a:t>
                </a:r>
              </a:p>
              <a:p>
                <a:r>
                  <a:rPr lang="en-US" i="1" dirty="0"/>
                  <a:t>False positive rate </a:t>
                </a:r>
                <a:r>
                  <a:rPr lang="en-US" dirty="0"/>
                  <a:t>is FP / </a:t>
                </a:r>
                <a:r>
                  <a:rPr lang="en-US" dirty="0" err="1"/>
                  <a:t>num</a:t>
                </a:r>
                <a:r>
                  <a:rPr lang="en-US" dirty="0"/>
                  <a:t>-negative</a:t>
                </a:r>
                <a:br>
                  <a:rPr lang="en-US" dirty="0"/>
                </a:br>
                <a:r>
                  <a:rPr lang="en-US" dirty="0"/>
                  <a:t>Of the actually false y, how many false positives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  <a:p>
                <a:pPr lvl="1"/>
                <a:r>
                  <a:rPr lang="en-US" b="1" dirty="0"/>
                  <a:t>FPR</a:t>
                </a:r>
                <a:r>
                  <a:rPr lang="en-US" dirty="0"/>
                  <a:t> = FP / </a:t>
                </a:r>
                <a:r>
                  <a:rPr lang="en-US" dirty="0" err="1"/>
                  <a:t>false_y</a:t>
                </a:r>
                <a:r>
                  <a:rPr lang="en-US" dirty="0"/>
                  <a:t> = FP / (FP + TN)</a:t>
                </a:r>
              </a:p>
              <a:p>
                <a:pPr lvl="1"/>
                <a:r>
                  <a:rPr lang="en-US" dirty="0"/>
                  <a:t>FP over sum of 1</a:t>
                </a:r>
                <a:r>
                  <a:rPr lang="en-US" baseline="30000" dirty="0"/>
                  <a:t>st</a:t>
                </a:r>
                <a:r>
                  <a:rPr lang="en-US" dirty="0"/>
                  <a:t> row in confusion matrix (num </a:t>
                </a:r>
                <a:r>
                  <a:rPr lang="en-US" dirty="0" err="1"/>
                  <a:t>false_y</a:t>
                </a:r>
                <a:r>
                  <a:rPr lang="en-US" dirty="0"/>
                  <a:t> is constant)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C958BD-9717-5140-8E4D-3FD6BECF13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021" y="1825625"/>
                <a:ext cx="10252953" cy="4351338"/>
              </a:xfrm>
              <a:blipFill>
                <a:blip r:embed="rId2"/>
                <a:stretch>
                  <a:fillRect l="-111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D5EBF58-1A84-E342-8C96-26B54B3A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2232" y="95333"/>
            <a:ext cx="2230066" cy="18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7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45E08-3563-2345-B893-6ADC360FF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E2EEA-43FF-D34B-A52B-246609069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776626" cy="4684494"/>
          </a:xfrm>
        </p:spPr>
        <p:txBody>
          <a:bodyPr/>
          <a:lstStyle/>
          <a:p>
            <a:r>
              <a:rPr lang="en-US" dirty="0"/>
              <a:t>For C classes, we get C x C matrix</a:t>
            </a:r>
          </a:p>
          <a:p>
            <a:r>
              <a:rPr lang="en-US" dirty="0"/>
              <a:t>Optimally, it’s a diagonal matrix (correct classifications)</a:t>
            </a:r>
          </a:p>
          <a:p>
            <a:r>
              <a:rPr lang="en-US" dirty="0"/>
              <a:t>Example; interest in NYC apartments (lo/med/hi); matrix indicates model is good at predicting low interest </a:t>
            </a:r>
            <a:r>
              <a:rPr lang="en-US" dirty="0" err="1"/>
              <a:t>apts</a:t>
            </a:r>
            <a:r>
              <a:rPr lang="en-US" dirty="0"/>
              <a:t> but not others</a:t>
            </a:r>
            <a:br>
              <a:rPr lang="en-US" dirty="0"/>
            </a:br>
            <a:r>
              <a:rPr lang="en-US" dirty="0"/>
              <a:t>(sometimes overall error is high but very low for some records)</a:t>
            </a:r>
          </a:p>
          <a:p>
            <a:r>
              <a:rPr lang="en-US" dirty="0"/>
              <a:t>Should focus on features that are predictive of med/high to improve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3EA5B-5B2C-1141-8986-F02432102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17" y="4678054"/>
            <a:ext cx="10500864" cy="163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5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3878-2C51-BB4B-AEA0-3C9B6432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classifier metrics</a:t>
            </a:r>
            <a:br>
              <a:rPr lang="en-US" dirty="0"/>
            </a:br>
            <a:r>
              <a:rPr lang="en-US" sz="3000" dirty="0"/>
              <a:t>(I like Precision/recall)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ADBEE-23EF-544A-9691-BE261AA3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832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Precision/recall typically used in binary classification, such as spam or cancer</a:t>
            </a:r>
          </a:p>
          <a:p>
            <a:r>
              <a:rPr lang="en-US" i="1" dirty="0"/>
              <a:t>Precision</a:t>
            </a:r>
            <a:r>
              <a:rPr lang="en-US" dirty="0"/>
              <a:t> = TP/(TP+FP) “of those predicted as positive, how many did we get right?”</a:t>
            </a:r>
          </a:p>
          <a:p>
            <a:r>
              <a:rPr lang="en-US" i="1" dirty="0"/>
              <a:t>Recall</a:t>
            </a:r>
            <a:r>
              <a:rPr lang="en-US" dirty="0"/>
              <a:t> = TP/</a:t>
            </a:r>
            <a:r>
              <a:rPr lang="en-US" dirty="0" err="1"/>
              <a:t>true_y</a:t>
            </a:r>
            <a:r>
              <a:rPr lang="en-US" dirty="0"/>
              <a:t> “of the positive samples, how many did we find (predict as positive)?”</a:t>
            </a:r>
          </a:p>
          <a:p>
            <a:r>
              <a:rPr lang="en-US" i="1" dirty="0"/>
              <a:t>F1</a:t>
            </a:r>
            <a:r>
              <a:rPr lang="en-US" dirty="0"/>
              <a:t> is harmonic mean of precision and recall; F1 = 2*(P*R)/(P+R), which gives equal importance to precision and recall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D8284-BBB5-5D46-9D3B-BD10ACC12C9A}"/>
              </a:ext>
            </a:extLst>
          </p:cNvPr>
          <p:cNvSpPr txBox="1"/>
          <p:nvPr/>
        </p:nvSpPr>
        <p:spPr>
          <a:xfrm>
            <a:off x="0" y="6488668"/>
            <a:ext cx="4823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also </a:t>
            </a:r>
            <a:r>
              <a:rPr lang="en-US" sz="1400" dirty="0">
                <a:hlinkClick r:id="rId2"/>
              </a:rPr>
              <a:t>https://en.wikipedia.org/wiki/Precision_and_recall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573A1-C5D6-8C4E-85A8-78AFA875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743" y="1690688"/>
            <a:ext cx="3707336" cy="1795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EEDBD3-C792-8545-809E-9F2CBA61B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743" y="3788518"/>
            <a:ext cx="2263203" cy="24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0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F50C-5525-674B-96C6-74DB5F1E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and PR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E2001-3BBD-FA49-A9AF-FE4478E65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06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BCE45-54B1-0C48-9580-7E2617F4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35" y="2257838"/>
            <a:ext cx="5638800" cy="445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B1EC1-E8B5-534B-B7CD-0F66E6B2D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80" y="2327412"/>
            <a:ext cx="5589723" cy="4451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035E01-2FDE-E246-B8E6-73E7B9D117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06851"/>
                <a:ext cx="10515600" cy="1021305"/>
              </a:xfrm>
            </p:spPr>
            <p:txBody>
              <a:bodyPr/>
              <a:lstStyle/>
              <a:p>
                <a:r>
                  <a:rPr lang="en-US" dirty="0"/>
                  <a:t>Classifier: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and a threshold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035E01-2FDE-E246-B8E6-73E7B9D11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06851"/>
                <a:ext cx="10515600" cy="1021305"/>
              </a:xfrm>
              <a:blipFill>
                <a:blip r:embed="rId4"/>
                <a:stretch>
                  <a:fillRect l="-2413" t="-2469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650F7-E309-AE4B-A6BF-DD1E07900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1456"/>
                <a:ext cx="10515600" cy="5165508"/>
              </a:xfrm>
            </p:spPr>
            <p:txBody>
              <a:bodyPr/>
              <a:lstStyle/>
              <a:p>
                <a:r>
                  <a:rPr lang="en-US" dirty="0"/>
                  <a:t>Different thresholds on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model output probabilities give different classifiers: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8650F7-E309-AE4B-A6BF-DD1E07900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1456"/>
                <a:ext cx="10515600" cy="5165508"/>
              </a:xfrm>
              <a:blipFill>
                <a:blip r:embed="rId5"/>
                <a:stretch>
                  <a:fillRect l="-1086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309AB2F-0F07-D545-B8B2-1145F18831F2}"/>
              </a:ext>
            </a:extLst>
          </p:cNvPr>
          <p:cNvSpPr/>
          <p:nvPr/>
        </p:nvSpPr>
        <p:spPr>
          <a:xfrm>
            <a:off x="3966749" y="2414986"/>
            <a:ext cx="477078" cy="426347"/>
          </a:xfrm>
          <a:prstGeom prst="rect">
            <a:avLst/>
          </a:pr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D0C16-0B99-B944-A6DC-A407B547741E}"/>
              </a:ext>
            </a:extLst>
          </p:cNvPr>
          <p:cNvSpPr/>
          <p:nvPr/>
        </p:nvSpPr>
        <p:spPr>
          <a:xfrm>
            <a:off x="9791264" y="2510151"/>
            <a:ext cx="477078" cy="426347"/>
          </a:xfrm>
          <a:prstGeom prst="rect">
            <a:avLst/>
          </a:pr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17E3AF-9C51-984B-8211-CE547A8C5D3E}"/>
              </a:ext>
            </a:extLst>
          </p:cNvPr>
          <p:cNvCxnSpPr>
            <a:cxnSpLocks/>
          </p:cNvCxnSpPr>
          <p:nvPr/>
        </p:nvCxnSpPr>
        <p:spPr>
          <a:xfrm>
            <a:off x="6370983" y="1818861"/>
            <a:ext cx="3309730" cy="69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EC54A0-2BB0-7F47-9936-30D76ED405DD}"/>
              </a:ext>
            </a:extLst>
          </p:cNvPr>
          <p:cNvCxnSpPr>
            <a:cxnSpLocks/>
          </p:cNvCxnSpPr>
          <p:nvPr/>
        </p:nvCxnSpPr>
        <p:spPr>
          <a:xfrm flipH="1">
            <a:off x="4494823" y="1818861"/>
            <a:ext cx="1876160" cy="59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C32303B-6211-6F42-8260-B1E59FB285A3}"/>
              </a:ext>
            </a:extLst>
          </p:cNvPr>
          <p:cNvSpPr txBox="1"/>
          <p:nvPr/>
        </p:nvSpPr>
        <p:spPr>
          <a:xfrm>
            <a:off x="4876800" y="648866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example</a:t>
            </a:r>
          </a:p>
        </p:txBody>
      </p:sp>
    </p:spTree>
    <p:extLst>
      <p:ext uri="{BB962C8B-B14F-4D97-AF65-F5344CB8AC3E}">
        <p14:creationId xmlns:p14="http://schemas.microsoft.com/office/powerpoint/2010/main" val="3117070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A554-B635-BE4B-8DBA-1A9E218A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Animated ROC or PR curves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023DE0C-F975-2544-88F0-B691554DC2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232452"/>
                <a:ext cx="10313504" cy="21269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Shift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threshold from 0.0 to 1.0, compute and plot (Precision, Recall) or (TPR/</a:t>
                </a:r>
                <a:r>
                  <a:rPr lang="en-US" dirty="0" err="1"/>
                  <a:t>recall,FPR</a:t>
                </a:r>
                <a:r>
                  <a:rPr lang="en-US" dirty="0"/>
                  <a:t>) coordinates for each classifier resulting from each threshold: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023DE0C-F975-2544-88F0-B691554DC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32452"/>
                <a:ext cx="10313504" cy="2126974"/>
              </a:xfrm>
              <a:prstGeom prst="rect">
                <a:avLst/>
              </a:prstGeom>
              <a:blipFill>
                <a:blip r:embed="rId2"/>
                <a:stretch>
                  <a:fillRect l="-1108" t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EAD61D8-1FA9-4148-A461-AC5AF558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39"/>
            <a:ext cx="12194616" cy="3658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9AA210-DBD3-7449-893E-B5A2000E38E4}"/>
              </a:ext>
            </a:extLst>
          </p:cNvPr>
          <p:cNvSpPr txBox="1"/>
          <p:nvPr/>
        </p:nvSpPr>
        <p:spPr>
          <a:xfrm>
            <a:off x="8560878" y="0"/>
            <a:ext cx="346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ROC == </a:t>
            </a:r>
            <a:r>
              <a:rPr lang="en-US" i="1" dirty="0"/>
              <a:t>receiver operator curve</a:t>
            </a:r>
            <a:endParaRPr lang="en-US" dirty="0"/>
          </a:p>
          <a:p>
            <a:r>
              <a:rPr lang="en-US" dirty="0"/>
              <a:t>PR == </a:t>
            </a:r>
            <a:r>
              <a:rPr lang="en-US" i="1" dirty="0"/>
              <a:t>precision-recall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5E70B-95BC-D04C-8677-4CB3CAD45A90}"/>
              </a:ext>
            </a:extLst>
          </p:cNvPr>
          <p:cNvSpPr txBox="1"/>
          <p:nvPr/>
        </p:nvSpPr>
        <p:spPr>
          <a:xfrm>
            <a:off x="0" y="6492875"/>
            <a:ext cx="784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https://github.com/parrt/msds621/blob/master/notebooks/assessment/PR-ROC-curves.ipynb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3039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7536ED-26EA-3544-81B4-4FC7E811A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768" y="526334"/>
            <a:ext cx="9230842" cy="2769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5704C-27A3-8A44-BACA-F265CDB7F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59" y="365125"/>
            <a:ext cx="2833834" cy="892767"/>
          </a:xfrm>
        </p:spPr>
        <p:txBody>
          <a:bodyPr>
            <a:noAutofit/>
          </a:bodyPr>
          <a:lstStyle/>
          <a:p>
            <a:r>
              <a:rPr lang="en-US" sz="3200" dirty="0"/>
              <a:t>Compare with less predictive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2B9D3D-2D4A-4A45-B36B-34C0F5BE8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66" y="3634034"/>
            <a:ext cx="9230844" cy="2769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CCFB8F-9CDD-5740-9AAF-D18BB1BD9280}"/>
              </a:ext>
            </a:extLst>
          </p:cNvPr>
          <p:cNvSpPr txBox="1"/>
          <p:nvPr/>
        </p:nvSpPr>
        <p:spPr>
          <a:xfrm>
            <a:off x="244602" y="2091652"/>
            <a:ext cx="26363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Notice how the less predictive features yield a partition with much more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curves for less well separated classes are much closer to the diagonal than for the good features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152849-A035-144B-891F-B2293C010861}"/>
              </a:ext>
            </a:extLst>
          </p:cNvPr>
          <p:cNvCxnSpPr>
            <a:cxnSpLocks/>
          </p:cNvCxnSpPr>
          <p:nvPr/>
        </p:nvCxnSpPr>
        <p:spPr>
          <a:xfrm flipV="1">
            <a:off x="9375234" y="3851609"/>
            <a:ext cx="2381107" cy="2019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4ACBD7-EE85-3746-A8C7-1A147C292634}"/>
              </a:ext>
            </a:extLst>
          </p:cNvPr>
          <p:cNvCxnSpPr>
            <a:cxnSpLocks/>
          </p:cNvCxnSpPr>
          <p:nvPr/>
        </p:nvCxnSpPr>
        <p:spPr>
          <a:xfrm flipV="1">
            <a:off x="9375234" y="734745"/>
            <a:ext cx="2381107" cy="2019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26E6B4-40C8-3A46-9A50-9C1CD5D51B71}"/>
              </a:ext>
            </a:extLst>
          </p:cNvPr>
          <p:cNvCxnSpPr>
            <a:cxnSpLocks/>
          </p:cNvCxnSpPr>
          <p:nvPr/>
        </p:nvCxnSpPr>
        <p:spPr>
          <a:xfrm>
            <a:off x="6411311" y="811508"/>
            <a:ext cx="2322786" cy="1942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398A5F4-8B49-5248-A6B5-40E08598A75E}"/>
              </a:ext>
            </a:extLst>
          </p:cNvPr>
          <p:cNvCxnSpPr>
            <a:cxnSpLocks/>
          </p:cNvCxnSpPr>
          <p:nvPr/>
        </p:nvCxnSpPr>
        <p:spPr>
          <a:xfrm>
            <a:off x="6411311" y="3911010"/>
            <a:ext cx="2322786" cy="1942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21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Regressor losses/metrics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71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5E01-2FDE-E246-B8E6-73E7B9D1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51"/>
            <a:ext cx="10515600" cy="1334323"/>
          </a:xfrm>
        </p:spPr>
        <p:txBody>
          <a:bodyPr/>
          <a:lstStyle/>
          <a:p>
            <a:r>
              <a:rPr lang="en-US" dirty="0"/>
              <a:t>AUC 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50F7-E309-AE4B-A6BF-DD1E07900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41782"/>
            <a:ext cx="6239493" cy="4835181"/>
          </a:xfrm>
        </p:spPr>
        <p:txBody>
          <a:bodyPr/>
          <a:lstStyle/>
          <a:p>
            <a:r>
              <a:rPr lang="en-US" dirty="0"/>
              <a:t>Goal: Conjure up scalar from curve using AUC (</a:t>
            </a:r>
            <a:r>
              <a:rPr lang="en-US" i="1" dirty="0"/>
              <a:t>area under the curve</a:t>
            </a:r>
            <a:r>
              <a:rPr lang="en-US" dirty="0"/>
              <a:t>)</a:t>
            </a:r>
          </a:p>
          <a:p>
            <a:r>
              <a:rPr lang="en-US" dirty="0"/>
              <a:t>When distributions overlap exactly, moving threshold around gives -45 degree line, AUC=0.5</a:t>
            </a:r>
          </a:p>
          <a:p>
            <a:r>
              <a:rPr lang="en-US" dirty="0"/>
              <a:t>When distributions are completely separate, AUC=1</a:t>
            </a:r>
          </a:p>
          <a:p>
            <a:r>
              <a:rPr lang="en-US" dirty="0"/>
              <a:t>Any curve above 45° diagonal is better than overlapping distributions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5CD1F-3C7D-9546-8F4C-C93352F363E8}"/>
              </a:ext>
            </a:extLst>
          </p:cNvPr>
          <p:cNvSpPr txBox="1"/>
          <p:nvPr/>
        </p:nvSpPr>
        <p:spPr>
          <a:xfrm>
            <a:off x="0" y="6488668"/>
            <a:ext cx="6790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also </a:t>
            </a:r>
            <a:r>
              <a:rPr lang="en-US" sz="1200" dirty="0">
                <a:hlinkClick r:id="rId2"/>
              </a:rPr>
              <a:t>https://developers.google.com/machine-learning/crash-course/classification/roc-and-auc</a:t>
            </a:r>
            <a:endParaRPr lang="en-US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86CB85-8BF5-D94A-93B2-634CDC41B10A}"/>
              </a:ext>
            </a:extLst>
          </p:cNvPr>
          <p:cNvCxnSpPr>
            <a:cxnSpLocks/>
          </p:cNvCxnSpPr>
          <p:nvPr/>
        </p:nvCxnSpPr>
        <p:spPr>
          <a:xfrm>
            <a:off x="3957947" y="4089561"/>
            <a:ext cx="4996867" cy="458456"/>
          </a:xfrm>
          <a:prstGeom prst="straightConnector1">
            <a:avLst/>
          </a:prstGeom>
          <a:ln w="9525">
            <a:solidFill>
              <a:srgbClr val="55B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73B56E-350C-5B4F-803A-CB0F272E577C}"/>
              </a:ext>
            </a:extLst>
          </p:cNvPr>
          <p:cNvCxnSpPr>
            <a:cxnSpLocks/>
          </p:cNvCxnSpPr>
          <p:nvPr/>
        </p:nvCxnSpPr>
        <p:spPr>
          <a:xfrm flipV="1">
            <a:off x="4762005" y="2768439"/>
            <a:ext cx="4192809" cy="475291"/>
          </a:xfrm>
          <a:prstGeom prst="straightConnector1">
            <a:avLst/>
          </a:prstGeom>
          <a:ln w="9525">
            <a:solidFill>
              <a:srgbClr val="55B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E27FD09-E0C5-DF47-A987-D13A13AC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514" y="952500"/>
            <a:ext cx="2514600" cy="247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967E00-DAFD-2A4A-83CD-8489325EF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147" y="3918565"/>
            <a:ext cx="2857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68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5E01-2FDE-E246-B8E6-73E7B9D1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51"/>
            <a:ext cx="10515600" cy="1334323"/>
          </a:xfrm>
        </p:spPr>
        <p:txBody>
          <a:bodyPr/>
          <a:lstStyle/>
          <a:p>
            <a:r>
              <a:rPr lang="en-US" dirty="0"/>
              <a:t>AUC 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50F7-E309-AE4B-A6BF-DD1E07900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41782"/>
            <a:ext cx="6239493" cy="4835181"/>
          </a:xfrm>
        </p:spPr>
        <p:txBody>
          <a:bodyPr/>
          <a:lstStyle/>
          <a:p>
            <a:r>
              <a:rPr lang="en-US" dirty="0"/>
              <a:t>Goal: Conjure up scalar from curve using AUC (</a:t>
            </a:r>
            <a:r>
              <a:rPr lang="en-US" i="1" dirty="0"/>
              <a:t>area under the curve</a:t>
            </a:r>
            <a:r>
              <a:rPr lang="en-US" dirty="0"/>
              <a:t>)</a:t>
            </a:r>
          </a:p>
          <a:p>
            <a:r>
              <a:rPr lang="en-US" dirty="0"/>
              <a:t>When distributions overlap exactly, moving threshold around gives 45 degree line, AUC=0.5</a:t>
            </a:r>
          </a:p>
          <a:p>
            <a:r>
              <a:rPr lang="en-US" dirty="0"/>
              <a:t>When distributions are reversed, AUC = 0</a:t>
            </a:r>
          </a:p>
          <a:p>
            <a:r>
              <a:rPr lang="en-US" dirty="0"/>
              <a:t>When distributions are completely separate, AUC=1</a:t>
            </a:r>
          </a:p>
          <a:p>
            <a:r>
              <a:rPr lang="en-US" dirty="0"/>
              <a:t>Any curve above 45° diagonal is better than overlapping distributions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B5CD1F-3C7D-9546-8F4C-C93352F363E8}"/>
              </a:ext>
            </a:extLst>
          </p:cNvPr>
          <p:cNvSpPr txBox="1"/>
          <p:nvPr/>
        </p:nvSpPr>
        <p:spPr>
          <a:xfrm>
            <a:off x="0" y="6488668"/>
            <a:ext cx="6790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also </a:t>
            </a:r>
            <a:r>
              <a:rPr lang="en-US" sz="1200" dirty="0">
                <a:hlinkClick r:id="rId2"/>
              </a:rPr>
              <a:t>https://developers.google.com/machine-learning/crash-course/classification/roc-and-auc</a:t>
            </a:r>
            <a:endParaRPr lang="en-US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86CB85-8BF5-D94A-93B2-634CDC41B10A}"/>
              </a:ext>
            </a:extLst>
          </p:cNvPr>
          <p:cNvCxnSpPr>
            <a:cxnSpLocks/>
          </p:cNvCxnSpPr>
          <p:nvPr/>
        </p:nvCxnSpPr>
        <p:spPr>
          <a:xfrm>
            <a:off x="3990109" y="4994486"/>
            <a:ext cx="4260512" cy="0"/>
          </a:xfrm>
          <a:prstGeom prst="straightConnector1">
            <a:avLst/>
          </a:prstGeom>
          <a:ln w="9525">
            <a:solidFill>
              <a:srgbClr val="55B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73B56E-350C-5B4F-803A-CB0F272E577C}"/>
              </a:ext>
            </a:extLst>
          </p:cNvPr>
          <p:cNvCxnSpPr>
            <a:cxnSpLocks/>
          </p:cNvCxnSpPr>
          <p:nvPr/>
        </p:nvCxnSpPr>
        <p:spPr>
          <a:xfrm flipV="1">
            <a:off x="4762005" y="2849336"/>
            <a:ext cx="3583209" cy="394394"/>
          </a:xfrm>
          <a:prstGeom prst="straightConnector1">
            <a:avLst/>
          </a:prstGeom>
          <a:ln w="9525">
            <a:solidFill>
              <a:srgbClr val="55B9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75D1071-5CB3-EB47-925C-907198F8D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217" y="1441174"/>
            <a:ext cx="2857500" cy="247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9D3359-8BFA-3149-8556-99062659A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217" y="3966160"/>
            <a:ext cx="2844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84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35E01-2FDE-E246-B8E6-73E7B9D1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851"/>
            <a:ext cx="10515600" cy="1334323"/>
          </a:xfrm>
        </p:spPr>
        <p:txBody>
          <a:bodyPr/>
          <a:lstStyle/>
          <a:p>
            <a:r>
              <a:rPr lang="en-US" dirty="0"/>
              <a:t>Why ROC and PR curves?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50F7-E309-AE4B-A6BF-DD1E07900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0032"/>
            <a:ext cx="10515600" cy="5036932"/>
          </a:xfrm>
        </p:spPr>
        <p:txBody>
          <a:bodyPr/>
          <a:lstStyle/>
          <a:p>
            <a:r>
              <a:rPr lang="en-US" dirty="0"/>
              <a:t>Curves indicate quality of specific model on a specific data set</a:t>
            </a:r>
          </a:p>
          <a:p>
            <a:r>
              <a:rPr lang="en-US" dirty="0"/>
              <a:t>More specifically, curves indicate how well/easily a model can separate class 0 from class 1 instances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D6BE86-495B-3C40-991B-8F2949C2F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972" y="2676105"/>
            <a:ext cx="7414656" cy="37073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11E78CA-821A-8642-AAB2-9CF220E483F3}"/>
              </a:ext>
            </a:extLst>
          </p:cNvPr>
          <p:cNvSpPr txBox="1"/>
          <p:nvPr/>
        </p:nvSpPr>
        <p:spPr>
          <a:xfrm>
            <a:off x="0" y="6488668"/>
            <a:ext cx="7701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Animation credits: </a:t>
            </a:r>
            <a:r>
              <a:rPr lang="en-US" sz="1200" dirty="0">
                <a:hlinkClick r:id="rId3"/>
              </a:rPr>
              <a:t>https://github.com/dariyasydykova/open_projects/blob/master/ROC_animation/README.md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0571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8848-A721-194A-8A44-F209B82AF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vs Precision-Recall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E1541-A0A9-4142-BFA5-ADA7DEE3E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416"/>
            <a:ext cx="10515600" cy="4692547"/>
          </a:xfrm>
        </p:spPr>
        <p:txBody>
          <a:bodyPr/>
          <a:lstStyle/>
          <a:p>
            <a:r>
              <a:rPr lang="en-US" dirty="0"/>
              <a:t>As variance tightens, with more overlap, ROC AUC goes up whereas PR goes down; ROC doesn't have good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4E70F-DA8E-D245-B7DA-D0A67FD62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97" y="2396507"/>
            <a:ext cx="10979724" cy="3659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1C9CE-4F16-354C-AFC9-618672970AB9}"/>
              </a:ext>
            </a:extLst>
          </p:cNvPr>
          <p:cNvSpPr txBox="1"/>
          <p:nvPr/>
        </p:nvSpPr>
        <p:spPr>
          <a:xfrm>
            <a:off x="0" y="6488668"/>
            <a:ext cx="7701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Animation credits: </a:t>
            </a:r>
            <a:r>
              <a:rPr lang="en-US" sz="1200" dirty="0">
                <a:hlinkClick r:id="rId3"/>
              </a:rPr>
              <a:t>https://github.com/dariyasydykova/open_projects/blob/master/ROC_animation/README.md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4717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100B-BAF6-584A-BBE3-B7FDC49F6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vs PR curve: Imbalanced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83D68-8980-7D46-B521-C1B28F425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787"/>
            <a:ext cx="11013374" cy="4823176"/>
          </a:xfrm>
        </p:spPr>
        <p:txBody>
          <a:bodyPr/>
          <a:lstStyle/>
          <a:p>
            <a:r>
              <a:rPr lang="en-US" dirty="0"/>
              <a:t>Spam, fraud detection problems are imbalanced; can’t trust ROC!</a:t>
            </a:r>
          </a:p>
          <a:p>
            <a:r>
              <a:rPr lang="en-US" dirty="0"/>
              <a:t>For same threshold/mean of distribution, only PR curve changes!</a:t>
            </a:r>
          </a:p>
          <a:p>
            <a:r>
              <a:rPr lang="en-US" dirty="0"/>
              <a:t>In the end, I favor PR not ROC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63B85-E5DA-DA47-92C7-2FC8C872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6919"/>
            <a:ext cx="10741818" cy="3580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88F01B-0013-2A4C-B240-F43AD767B7E8}"/>
              </a:ext>
            </a:extLst>
          </p:cNvPr>
          <p:cNvSpPr txBox="1"/>
          <p:nvPr/>
        </p:nvSpPr>
        <p:spPr>
          <a:xfrm>
            <a:off x="0" y="6488668"/>
            <a:ext cx="7701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Animation credits: </a:t>
            </a:r>
            <a:r>
              <a:rPr lang="en-US" sz="1200" dirty="0">
                <a:hlinkClick r:id="rId3"/>
              </a:rPr>
              <a:t>https://github.com/dariyasydykova/open_projects/blob/master/ROC_animation/README.md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5292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5058-CB71-2140-A5F6-6C63311D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minority class(</a:t>
            </a:r>
            <a:r>
              <a:rPr lang="en-US" dirty="0" err="1"/>
              <a:t>es</a:t>
            </a:r>
            <a:r>
              <a:rPr lang="en-US" dirty="0"/>
              <a:t>) in imbalanced data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2832E-85F0-A445-886B-F6010D977B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models really benefit from this, such as linear models</a:t>
            </a:r>
          </a:p>
        </p:txBody>
      </p:sp>
    </p:spTree>
    <p:extLst>
      <p:ext uri="{BB962C8B-B14F-4D97-AF65-F5344CB8AC3E}">
        <p14:creationId xmlns:p14="http://schemas.microsoft.com/office/powerpoint/2010/main" val="3646913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45" y="365125"/>
            <a:ext cx="11342451" cy="1325563"/>
          </a:xfrm>
        </p:spPr>
        <p:txBody>
          <a:bodyPr/>
          <a:lstStyle/>
          <a:p>
            <a:r>
              <a:rPr lang="en-US" dirty="0"/>
              <a:t>Imbalanced dataset: </a:t>
            </a:r>
            <a:r>
              <a:rPr lang="en-US" dirty="0" err="1"/>
              <a:t>Kaggle</a:t>
            </a:r>
            <a:r>
              <a:rPr lang="en-US" dirty="0"/>
              <a:t> credit card fraud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332"/>
            <a:ext cx="10515600" cy="4688631"/>
          </a:xfrm>
        </p:spPr>
        <p:txBody>
          <a:bodyPr/>
          <a:lstStyle/>
          <a:p>
            <a:r>
              <a:rPr lang="pt-BR" dirty="0"/>
              <a:t>Num </a:t>
            </a:r>
            <a:r>
              <a:rPr lang="pt-BR" dirty="0" err="1"/>
              <a:t>anomalies</a:t>
            </a:r>
            <a:r>
              <a:rPr lang="pt-BR" dirty="0"/>
              <a:t> 492/284807 = 0.17%</a:t>
            </a:r>
          </a:p>
          <a:p>
            <a:r>
              <a:rPr lang="pt-BR" dirty="0"/>
              <a:t>L2 </a:t>
            </a:r>
            <a:r>
              <a:rPr lang="pt-BR" dirty="0" err="1"/>
              <a:t>Regularized</a:t>
            </a:r>
            <a:r>
              <a:rPr lang="pt-BR" dirty="0"/>
              <a:t> </a:t>
            </a:r>
            <a:r>
              <a:rPr lang="pt-BR" b="1" dirty="0" err="1"/>
              <a:t>LogisticRegression</a:t>
            </a:r>
            <a:r>
              <a:rPr lang="pt-BR" dirty="0"/>
              <a:t> </a:t>
            </a:r>
            <a:r>
              <a:rPr lang="pt-BR" dirty="0" err="1"/>
              <a:t>model</a:t>
            </a:r>
            <a:endParaRPr lang="pt-BR" dirty="0"/>
          </a:p>
          <a:p>
            <a:pPr lvl="1"/>
            <a:r>
              <a:rPr lang="en-US" dirty="0"/>
              <a:t>Accuracy 1.00, AUC </a:t>
            </a:r>
            <a:r>
              <a:rPr lang="pt-BR" dirty="0"/>
              <a:t>ROC 0.93</a:t>
            </a:r>
          </a:p>
          <a:p>
            <a:pPr lvl="1"/>
            <a:r>
              <a:rPr lang="en-US" dirty="0"/>
              <a:t>F1 0.69, AUC </a:t>
            </a:r>
            <a:r>
              <a:rPr lang="pt-BR" dirty="0"/>
              <a:t>PR 0.62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5940" y="20657"/>
            <a:ext cx="4630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Credit card data: </a:t>
            </a:r>
            <a:r>
              <a:rPr lang="en-US" sz="1200" dirty="0">
                <a:hlinkClick r:id="rId3"/>
              </a:rPr>
              <a:t>https://www.kaggle.com/mlg-ulb/creditcardfraud</a:t>
            </a:r>
            <a:r>
              <a:rPr lang="en-US" sz="12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89424" y="143855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predicted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8921873" y="260263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actual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035133" y="331735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 test set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488668"/>
            <a:ext cx="6429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4"/>
              </a:rPr>
              <a:t>https://github.com/parrt/msds621/blob/master/notebooks/assessment/imbalanced.ipynb</a:t>
            </a:r>
            <a:endParaRPr lang="en-US" sz="1200" dirty="0"/>
          </a:p>
        </p:txBody>
      </p:sp>
      <p:sp>
        <p:nvSpPr>
          <p:cNvPr id="16" name="Right Arrow 15"/>
          <p:cNvSpPr/>
          <p:nvPr/>
        </p:nvSpPr>
        <p:spPr>
          <a:xfrm>
            <a:off x="850232" y="2862329"/>
            <a:ext cx="411804" cy="361119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2990" y="2862329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852311" y="2434888"/>
            <a:ext cx="411804" cy="36111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7949" y="243078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71764" y="4325676"/>
            <a:ext cx="2448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Why is accuracy=1.0?</a:t>
            </a:r>
          </a:p>
          <a:p>
            <a:r>
              <a:rPr lang="en-US" i="1" dirty="0"/>
              <a:t>(That’s rounded up)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BA233-0F7C-FA48-A01A-1B6B0AC8D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4" y="3383256"/>
            <a:ext cx="4145352" cy="2937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0AFF63-8815-E642-9E28-5A0581398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9000" y="3383114"/>
            <a:ext cx="4150077" cy="29368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D78488-D1D3-2F48-BCC2-27973AABA053}"/>
              </a:ext>
            </a:extLst>
          </p:cNvPr>
          <p:cNvSpPr txBox="1"/>
          <p:nvPr/>
        </p:nvSpPr>
        <p:spPr>
          <a:xfrm>
            <a:off x="2694284" y="297656"/>
            <a:ext cx="400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Naïve use of </a:t>
            </a:r>
            <a:r>
              <a:rPr lang="en-US" i="1" dirty="0" err="1"/>
              <a:t>train_test_split</a:t>
            </a:r>
            <a:r>
              <a:rPr lang="en-US" i="1" dirty="0"/>
              <a:t>() @ 20%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8F5126-2D46-2442-A4E3-9567F9485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9495" y="1758157"/>
            <a:ext cx="2028049" cy="14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09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9A0EA-1802-9146-8BC8-8FCBA9C5F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1867" cy="701675"/>
          </a:xfrm>
        </p:spPr>
        <p:txBody>
          <a:bodyPr>
            <a:normAutofit fontScale="90000"/>
          </a:bodyPr>
          <a:lstStyle/>
          <a:p>
            <a:r>
              <a:rPr lang="en-US" dirty="0"/>
              <a:t>First: Proper split to ensure 20% minority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A1ED-254D-C048-B4B5-55BCECFBF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r>
              <a:rPr lang="en-US" dirty="0"/>
              <a:t>Must split out test set before modeling but get 20% from each class at original ratio of class 1 / class 0</a:t>
            </a:r>
            <a:br>
              <a:rPr lang="en-US" dirty="0"/>
            </a:br>
            <a:r>
              <a:rPr lang="en-US" dirty="0"/>
              <a:t>(particularly important for small n)</a:t>
            </a:r>
          </a:p>
          <a:p>
            <a:r>
              <a:rPr lang="en-US" dirty="0"/>
              <a:t>If </a:t>
            </a:r>
            <a:r>
              <a:rPr lang="en-US" dirty="0" err="1"/>
              <a:t>num</a:t>
            </a:r>
            <a:r>
              <a:rPr lang="en-US" dirty="0"/>
              <a:t> anomalies 492/284807 = 0.17%, then need:</a:t>
            </a:r>
          </a:p>
          <a:p>
            <a:pPr lvl="1"/>
            <a:r>
              <a:rPr lang="en-US" dirty="0"/>
              <a:t>TRAIN </a:t>
            </a:r>
            <a:r>
              <a:rPr lang="en-US" dirty="0" err="1"/>
              <a:t>num</a:t>
            </a:r>
            <a:r>
              <a:rPr lang="en-US" dirty="0"/>
              <a:t> fraud 393/227845 = 0.17%</a:t>
            </a:r>
          </a:p>
          <a:p>
            <a:pPr lvl="1"/>
            <a:r>
              <a:rPr lang="en-US" dirty="0"/>
              <a:t>TEST </a:t>
            </a:r>
            <a:r>
              <a:rPr lang="en-US" dirty="0" err="1"/>
              <a:t>num</a:t>
            </a:r>
            <a:r>
              <a:rPr lang="en-US" dirty="0"/>
              <a:t> fraud 99/56962 = 0.17%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9A537-8F23-104D-928B-B15AB52B889D}"/>
              </a:ext>
            </a:extLst>
          </p:cNvPr>
          <p:cNvSpPr/>
          <p:nvPr/>
        </p:nvSpPr>
        <p:spPr>
          <a:xfrm>
            <a:off x="446314" y="3785704"/>
            <a:ext cx="11517085" cy="25545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df_good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df</a:t>
            </a:r>
            <a:r>
              <a:rPr lang="en-US" sz="2000" dirty="0">
                <a:latin typeface="Monaco" pitchFamily="2" charset="77"/>
              </a:rPr>
              <a:t>[</a:t>
            </a:r>
            <a:r>
              <a:rPr lang="en-US" sz="2000" dirty="0" err="1">
                <a:latin typeface="Monaco" pitchFamily="2" charset="77"/>
              </a:rPr>
              <a:t>df</a:t>
            </a:r>
            <a:r>
              <a:rPr lang="en-US" sz="2000" dirty="0">
                <a:latin typeface="Monaco" pitchFamily="2" charset="77"/>
              </a:rPr>
              <a:t>['Class']==0]</a:t>
            </a:r>
          </a:p>
          <a:p>
            <a:r>
              <a:rPr lang="en-US" sz="2000" dirty="0" err="1">
                <a:latin typeface="Monaco" pitchFamily="2" charset="77"/>
              </a:rPr>
              <a:t>df_fraud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df</a:t>
            </a:r>
            <a:r>
              <a:rPr lang="en-US" sz="2000" dirty="0">
                <a:latin typeface="Monaco" pitchFamily="2" charset="77"/>
              </a:rPr>
              <a:t>[</a:t>
            </a:r>
            <a:r>
              <a:rPr lang="en-US" sz="2000" dirty="0" err="1">
                <a:latin typeface="Monaco" pitchFamily="2" charset="77"/>
              </a:rPr>
              <a:t>df</a:t>
            </a:r>
            <a:r>
              <a:rPr lang="en-US" sz="2000" dirty="0">
                <a:latin typeface="Monaco" pitchFamily="2" charset="77"/>
              </a:rPr>
              <a:t>['Class']==1]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df_train_good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df_test_good</a:t>
            </a:r>
            <a:r>
              <a:rPr lang="en-US" sz="2000" dirty="0">
                <a:latin typeface="Monaco" pitchFamily="2" charset="77"/>
              </a:rPr>
              <a:t>   = </a:t>
            </a:r>
            <a:r>
              <a:rPr lang="en-US" sz="2000" dirty="0" err="1">
                <a:latin typeface="Monaco" pitchFamily="2" charset="77"/>
              </a:rPr>
              <a:t>train_test_split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000" dirty="0" err="1">
                <a:latin typeface="Monaco" pitchFamily="2" charset="77"/>
              </a:rPr>
              <a:t>df_good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test_size</a:t>
            </a:r>
            <a:r>
              <a:rPr lang="en-US" sz="2000" dirty="0">
                <a:latin typeface="Monaco" pitchFamily="2" charset="77"/>
              </a:rPr>
              <a:t>=0.20)</a:t>
            </a:r>
          </a:p>
          <a:p>
            <a:r>
              <a:rPr lang="en-US" sz="2000" dirty="0" err="1">
                <a:latin typeface="Monaco" pitchFamily="2" charset="77"/>
              </a:rPr>
              <a:t>df_train_fraud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df_test_fraud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train_test_split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000" dirty="0" err="1">
                <a:latin typeface="Monaco" pitchFamily="2" charset="77"/>
              </a:rPr>
              <a:t>df_fraud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test_size</a:t>
            </a:r>
            <a:r>
              <a:rPr lang="en-US" sz="2000" dirty="0">
                <a:latin typeface="Monaco" pitchFamily="2" charset="77"/>
              </a:rPr>
              <a:t>=0.20)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df_train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pd.concat</a:t>
            </a:r>
            <a:r>
              <a:rPr lang="en-US" sz="2000" dirty="0">
                <a:latin typeface="Monaco" pitchFamily="2" charset="77"/>
              </a:rPr>
              <a:t>([</a:t>
            </a:r>
            <a:r>
              <a:rPr lang="en-US" sz="2000" dirty="0" err="1">
                <a:latin typeface="Monaco" pitchFamily="2" charset="77"/>
              </a:rPr>
              <a:t>df_train_good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df_train_fraud</a:t>
            </a:r>
            <a:r>
              <a:rPr lang="en-US" sz="2000" dirty="0">
                <a:latin typeface="Monaco" pitchFamily="2" charset="77"/>
              </a:rPr>
              <a:t>], axis=0)</a:t>
            </a:r>
          </a:p>
          <a:p>
            <a:r>
              <a:rPr lang="en-US" sz="2000" dirty="0" err="1">
                <a:latin typeface="Monaco" pitchFamily="2" charset="77"/>
              </a:rPr>
              <a:t>df_test</a:t>
            </a:r>
            <a:r>
              <a:rPr lang="en-US" sz="2000" dirty="0">
                <a:latin typeface="Monaco" pitchFamily="2" charset="77"/>
              </a:rPr>
              <a:t>  = </a:t>
            </a:r>
            <a:r>
              <a:rPr lang="en-US" sz="2000" dirty="0" err="1">
                <a:latin typeface="Monaco" pitchFamily="2" charset="77"/>
              </a:rPr>
              <a:t>pd.concat</a:t>
            </a:r>
            <a:r>
              <a:rPr lang="en-US" sz="2000" dirty="0">
                <a:latin typeface="Monaco" pitchFamily="2" charset="77"/>
              </a:rPr>
              <a:t>([</a:t>
            </a:r>
            <a:r>
              <a:rPr lang="en-US" sz="2000" dirty="0" err="1">
                <a:latin typeface="Monaco" pitchFamily="2" charset="77"/>
              </a:rPr>
              <a:t>df_test_good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df_test_fraud</a:t>
            </a:r>
            <a:r>
              <a:rPr lang="en-US" sz="2000" dirty="0">
                <a:latin typeface="Monaco" pitchFamily="2" charset="77"/>
              </a:rPr>
              <a:t>], axis=0)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BD194-DEFC-5F4C-BE9A-02BB6C9D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543" y="2141251"/>
            <a:ext cx="1920421" cy="14806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1A6E61-2C00-C049-ACFA-CB9E371541DF}"/>
              </a:ext>
            </a:extLst>
          </p:cNvPr>
          <p:cNvSpPr/>
          <p:nvPr/>
        </p:nvSpPr>
        <p:spPr>
          <a:xfrm>
            <a:off x="8032368" y="1610938"/>
            <a:ext cx="4746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Accuracy 1.00, AUC </a:t>
            </a:r>
            <a:r>
              <a:rPr lang="pt-BR" dirty="0"/>
              <a:t>ROC 0.93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F1 0.70, </a:t>
            </a:r>
            <a:r>
              <a:rPr lang="pt-BR" dirty="0"/>
              <a:t>AUC PR 0.65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40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4A39-2A29-9E4E-9FF9-D87D1A74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Then: </a:t>
            </a:r>
            <a:r>
              <a:rPr lang="en-US" dirty="0" err="1"/>
              <a:t>upsample</a:t>
            </a:r>
            <a:r>
              <a:rPr lang="en-US" dirty="0"/>
              <a:t> minority in </a:t>
            </a:r>
            <a:r>
              <a:rPr lang="en-US" u="sng" dirty="0"/>
              <a:t>training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949E2-D03A-D244-B804-2111B7BA7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Upsampled</a:t>
            </a:r>
            <a:r>
              <a:rPr lang="en-US" dirty="0"/>
              <a:t> TRAIN </a:t>
            </a:r>
            <a:r>
              <a:rPr lang="en-US" dirty="0" err="1"/>
              <a:t>num</a:t>
            </a:r>
            <a:r>
              <a:rPr lang="en-US" dirty="0"/>
              <a:t> fraud 3930/231382 = 1.70%</a:t>
            </a:r>
          </a:p>
          <a:p>
            <a:r>
              <a:rPr lang="en-US" dirty="0"/>
              <a:t>TEST </a:t>
            </a:r>
            <a:r>
              <a:rPr lang="en-US" dirty="0" err="1"/>
              <a:t>num</a:t>
            </a:r>
            <a:r>
              <a:rPr lang="en-US" dirty="0"/>
              <a:t> fraud 99/56962 = 0.17%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EC9F39-BE5F-B44D-B2AB-AEDDC6ABD8ED}"/>
              </a:ext>
            </a:extLst>
          </p:cNvPr>
          <p:cNvSpPr/>
          <p:nvPr/>
        </p:nvSpPr>
        <p:spPr>
          <a:xfrm>
            <a:off x="427566" y="3185686"/>
            <a:ext cx="11336867" cy="16312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df_good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df_train</a:t>
            </a:r>
            <a:r>
              <a:rPr lang="en-US" sz="2000" dirty="0">
                <a:latin typeface="Monaco" pitchFamily="2" charset="77"/>
              </a:rPr>
              <a:t>[</a:t>
            </a:r>
            <a:r>
              <a:rPr lang="en-US" sz="2000" dirty="0" err="1">
                <a:latin typeface="Monaco" pitchFamily="2" charset="77"/>
              </a:rPr>
              <a:t>df_train</a:t>
            </a:r>
            <a:r>
              <a:rPr lang="en-US" sz="2000" dirty="0">
                <a:latin typeface="Monaco" pitchFamily="2" charset="77"/>
              </a:rPr>
              <a:t>['Class']==0]</a:t>
            </a:r>
          </a:p>
          <a:p>
            <a:r>
              <a:rPr lang="en-US" sz="2000" dirty="0" err="1">
                <a:latin typeface="Monaco" pitchFamily="2" charset="77"/>
              </a:rPr>
              <a:t>df_fraud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df_train</a:t>
            </a:r>
            <a:r>
              <a:rPr lang="en-US" sz="2000" dirty="0">
                <a:latin typeface="Monaco" pitchFamily="2" charset="77"/>
              </a:rPr>
              <a:t>[</a:t>
            </a:r>
            <a:r>
              <a:rPr lang="en-US" sz="2000" dirty="0" err="1">
                <a:latin typeface="Monaco" pitchFamily="2" charset="77"/>
              </a:rPr>
              <a:t>df_train</a:t>
            </a:r>
            <a:r>
              <a:rPr lang="en-US" sz="2000" dirty="0">
                <a:latin typeface="Monaco" pitchFamily="2" charset="77"/>
              </a:rPr>
              <a:t>['Class']==1]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000" dirty="0" err="1">
                <a:latin typeface="Monaco" pitchFamily="2" charset="77"/>
              </a:rPr>
              <a:t>df_fraud_balanced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df_fraud.sample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000" dirty="0" err="1">
                <a:latin typeface="Monaco" pitchFamily="2" charset="77"/>
              </a:rPr>
              <a:t>int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000" dirty="0" err="1">
                <a:latin typeface="Monaco" pitchFamily="2" charset="77"/>
              </a:rPr>
              <a:t>len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000" dirty="0" err="1">
                <a:latin typeface="Monaco" pitchFamily="2" charset="77"/>
              </a:rPr>
              <a:t>df_fraud</a:t>
            </a:r>
            <a:r>
              <a:rPr lang="en-US" sz="2000" dirty="0">
                <a:latin typeface="Monaco" pitchFamily="2" charset="77"/>
              </a:rPr>
              <a:t>)*10), replace=True)</a:t>
            </a:r>
          </a:p>
          <a:p>
            <a:r>
              <a:rPr lang="en-US" sz="2000" dirty="0" err="1">
                <a:latin typeface="Monaco" pitchFamily="2" charset="77"/>
              </a:rPr>
              <a:t>df_train_upsampled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pd.concat</a:t>
            </a:r>
            <a:r>
              <a:rPr lang="en-US" sz="2000" dirty="0">
                <a:latin typeface="Monaco" pitchFamily="2" charset="77"/>
              </a:rPr>
              <a:t>([</a:t>
            </a:r>
            <a:r>
              <a:rPr lang="en-US" sz="2000" dirty="0" err="1">
                <a:latin typeface="Monaco" pitchFamily="2" charset="77"/>
              </a:rPr>
              <a:t>df_good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df_fraud_balanced</a:t>
            </a:r>
            <a:r>
              <a:rPr lang="en-US" sz="2000" dirty="0">
                <a:latin typeface="Monaco" pitchFamily="2" charset="77"/>
              </a:rPr>
              <a:t>], axis=0)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7566" y="5111571"/>
            <a:ext cx="115988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Do NOT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upsamples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before splitting out test set; you'll leak test data into training set!</a:t>
            </a:r>
            <a:br>
              <a:rPr lang="en-US" sz="2400" dirty="0">
                <a:latin typeface="Arial" charset="0"/>
                <a:ea typeface="Arial" charset="0"/>
                <a:cs typeface="Arial" charset="0"/>
              </a:rPr>
            </a:b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Tweet/paper on how this can cause data leakage:</a:t>
            </a:r>
          </a:p>
          <a:p>
            <a:r>
              <a:rPr lang="mr-IN" sz="2400" dirty="0">
                <a:latin typeface="Arial" charset="0"/>
                <a:ea typeface="Arial" charset="0"/>
                <a:cs typeface="Arial" charset="0"/>
                <a:hlinkClick r:id="rId2"/>
              </a:rPr>
              <a:t>https://arxiv.org/abs/2001.06296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400" dirty="0">
                <a:latin typeface="Arial" charset="0"/>
                <a:ea typeface="Arial" charset="0"/>
                <a:cs typeface="Arial" charset="0"/>
                <a:hlinkClick r:id="rId3"/>
              </a:rPr>
              <a:t>https://twitter.com/Gillesvdwiele/status/1219194600994283520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26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D00083F-263E-EB4A-A1F3-F2467AF7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3542"/>
            <a:ext cx="4187589" cy="2963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DC0FC0-670B-9841-9877-83C8B31C5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589" y="3213542"/>
            <a:ext cx="4167311" cy="2963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7317"/>
          </a:xfrm>
        </p:spPr>
        <p:txBody>
          <a:bodyPr/>
          <a:lstStyle/>
          <a:p>
            <a:r>
              <a:rPr lang="en-US" dirty="0" err="1"/>
              <a:t>Upsampling</a:t>
            </a:r>
            <a:r>
              <a:rPr lang="en-US" dirty="0"/>
              <a:t> fraud 10x in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71600"/>
            <a:ext cx="8010057" cy="4805363"/>
          </a:xfrm>
        </p:spPr>
        <p:txBody>
          <a:bodyPr/>
          <a:lstStyle/>
          <a:p>
            <a:r>
              <a:rPr lang="en-US" dirty="0"/>
              <a:t>We get improvement with </a:t>
            </a:r>
            <a:r>
              <a:rPr lang="en-US" dirty="0" err="1"/>
              <a:t>upsampling</a:t>
            </a:r>
            <a:r>
              <a:rPr lang="en-US" dirty="0"/>
              <a:t> for logistic regression, at least for this </a:t>
            </a:r>
            <a:r>
              <a:rPr lang="en-US" dirty="0" err="1"/>
              <a:t>Kaggle</a:t>
            </a:r>
            <a:r>
              <a:rPr lang="en-US" dirty="0"/>
              <a:t> credit card data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C47CAB-C86A-B048-9554-51CC27A543B2}"/>
              </a:ext>
            </a:extLst>
          </p:cNvPr>
          <p:cNvSpPr/>
          <p:nvPr/>
        </p:nvSpPr>
        <p:spPr>
          <a:xfrm>
            <a:off x="8030768" y="3444042"/>
            <a:ext cx="4746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Accuracy 1.00, AUC </a:t>
            </a:r>
            <a:r>
              <a:rPr lang="pt-BR" dirty="0"/>
              <a:t>ROC 0.95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F1 0.73, </a:t>
            </a:r>
            <a:r>
              <a:rPr lang="pt-BR" dirty="0"/>
              <a:t>AUC PR 0.70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037A03-E0D5-8745-B03B-C04ECDCB6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120" y="4320873"/>
            <a:ext cx="2219680" cy="17514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B82258-B28E-C943-BC22-9B6CBECA3265}"/>
              </a:ext>
            </a:extLst>
          </p:cNvPr>
          <p:cNvSpPr txBox="1"/>
          <p:nvPr/>
        </p:nvSpPr>
        <p:spPr>
          <a:xfrm>
            <a:off x="9801196" y="4061751"/>
            <a:ext cx="122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9518B-D976-7542-A0C1-DDC2F283AF3D}"/>
              </a:ext>
            </a:extLst>
          </p:cNvPr>
          <p:cNvSpPr txBox="1"/>
          <p:nvPr/>
        </p:nvSpPr>
        <p:spPr>
          <a:xfrm rot="16200000">
            <a:off x="8633645" y="5225827"/>
            <a:ext cx="85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actual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59CEBA-54D7-914B-A567-4B20056BF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2135" y="365299"/>
            <a:ext cx="1826348" cy="13269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8014DB-BCD3-C849-BAD8-00C2EEA872D7}"/>
              </a:ext>
            </a:extLst>
          </p:cNvPr>
          <p:cNvSpPr txBox="1"/>
          <p:nvPr/>
        </p:nvSpPr>
        <p:spPr>
          <a:xfrm>
            <a:off x="10292135" y="22099"/>
            <a:ext cx="189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 </a:t>
            </a:r>
            <a:r>
              <a:rPr lang="en-US" b="1" dirty="0" err="1"/>
              <a:t>upsampling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BAC49-F01E-CF4C-9B90-6E6006A5FA07}"/>
              </a:ext>
            </a:extLst>
          </p:cNvPr>
          <p:cNvSpPr/>
          <p:nvPr/>
        </p:nvSpPr>
        <p:spPr>
          <a:xfrm>
            <a:off x="9262928" y="1703586"/>
            <a:ext cx="2929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F1 0.69, AUC </a:t>
            </a:r>
            <a:r>
              <a:rPr lang="pt-BR" dirty="0"/>
              <a:t>PR 0.62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81AE0C-E168-4A4B-8C2A-0BE91ACF73A7}"/>
              </a:ext>
            </a:extLst>
          </p:cNvPr>
          <p:cNvCxnSpPr>
            <a:cxnSpLocks/>
          </p:cNvCxnSpPr>
          <p:nvPr/>
        </p:nvCxnSpPr>
        <p:spPr>
          <a:xfrm flipH="1">
            <a:off x="11024609" y="2072918"/>
            <a:ext cx="679681" cy="1701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2B765B-186C-0847-8CCE-C4BEABDB7E15}"/>
              </a:ext>
            </a:extLst>
          </p:cNvPr>
          <p:cNvCxnSpPr>
            <a:cxnSpLocks/>
          </p:cNvCxnSpPr>
          <p:nvPr/>
        </p:nvCxnSpPr>
        <p:spPr>
          <a:xfrm flipH="1">
            <a:off x="9469820" y="2014434"/>
            <a:ext cx="911711" cy="179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7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3BD2-45D8-E74C-B88B-3CA22B7A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regressor loss </a:t>
            </a:r>
            <a:r>
              <a:rPr lang="en-US" dirty="0" err="1"/>
              <a:t>funcs</a:t>
            </a:r>
            <a:r>
              <a:rPr lang="en-US" dirty="0"/>
              <a:t> /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590BD87-3E29-6647-B7EB-69E36C50E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Mean squared error</a:t>
                </a:r>
                <a:br>
                  <a:rPr lang="en-US" dirty="0"/>
                </a:br>
                <a:r>
                  <a:rPr lang="en-US" sz="2200" dirty="0"/>
                  <a:t>Range 0..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200" dirty="0"/>
                  <a:t>, units(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)^2, symmetric</a:t>
                </a:r>
                <a:br>
                  <a:rPr lang="en-US" sz="2200" dirty="0"/>
                </a:br>
                <a:r>
                  <a:rPr lang="en-US" sz="2200" dirty="0"/>
                  <a:t>e.g.,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=90 vs 95 = 5^2 = 25</a:t>
                </a:r>
                <a:br>
                  <a:rPr lang="en-US" sz="2400" dirty="0"/>
                </a:br>
                <a:endParaRPr lang="en-US" dirty="0"/>
              </a:p>
              <a:p>
                <a:r>
                  <a:rPr lang="en-US" dirty="0"/>
                  <a:t>Mean absolute value</a:t>
                </a:r>
                <a:br>
                  <a:rPr lang="en-US" dirty="0"/>
                </a:br>
                <a:r>
                  <a:rPr lang="en-US" sz="2200" dirty="0"/>
                  <a:t>Range 0..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200" dirty="0"/>
                  <a:t>, units(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), symmetric</a:t>
                </a:r>
                <a:br>
                  <a:rPr lang="en-US" sz="2200" dirty="0"/>
                </a:br>
                <a:r>
                  <a:rPr lang="en-US" sz="2200" dirty="0"/>
                  <a:t>e.g.,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=90 vs 95 = 5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Mean absolute percentage error</a:t>
                </a:r>
                <a:br>
                  <a:rPr lang="en-US" dirty="0"/>
                </a:br>
                <a:r>
                  <a:rPr lang="en-US" sz="2200" dirty="0"/>
                  <a:t>Range 0..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200" dirty="0"/>
                  <a:t>, unitless, </a:t>
                </a:r>
                <a:r>
                  <a:rPr lang="en-US" sz="2200" b="1" dirty="0"/>
                  <a:t>asymmetric</a:t>
                </a:r>
                <a:br>
                  <a:rPr lang="en-US" sz="2200" b="1" dirty="0"/>
                </a:br>
                <a:r>
                  <a:rPr lang="en-US" sz="2200" dirty="0"/>
                  <a:t>undefined if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=0; e.g.,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=90 vs 95 = 5/90=0.0555</a:t>
                </a:r>
                <a:endParaRPr lang="en-US" sz="2200" b="1" dirty="0"/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590BD87-3E29-6647-B7EB-69E36C50E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699E2166-E01C-F240-9EF7-27A579556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270" y="4514290"/>
            <a:ext cx="4622800" cy="134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90FFA-B6B5-3942-A889-99E93D82D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370" y="1431556"/>
            <a:ext cx="4457700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2CB4E8-9F7A-A445-B19F-DD83A1524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370" y="2960223"/>
            <a:ext cx="4203700" cy="132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409A2A-EEC8-1241-B530-51E882403C19}"/>
                  </a:ext>
                </a:extLst>
              </p:cNvPr>
              <p:cNvSpPr txBox="1"/>
              <p:nvPr/>
            </p:nvSpPr>
            <p:spPr>
              <a:xfrm>
                <a:off x="965200" y="6311900"/>
                <a:ext cx="71238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(For moment, think of symmetry as metric(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)=metric(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))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409A2A-EEC8-1241-B530-51E88240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6311900"/>
                <a:ext cx="7123873" cy="400110"/>
              </a:xfrm>
              <a:prstGeom prst="rect">
                <a:avLst/>
              </a:prstGeom>
              <a:blipFill>
                <a:blip r:embed="rId6"/>
                <a:stretch>
                  <a:fillRect l="-712" t="-606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754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0B6D-91EF-0E4B-B490-EED11CFF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Logistic Regression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3A703-2DD2-DF42-AAB0-17196FF9E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09514" cy="4851626"/>
          </a:xfrm>
        </p:spPr>
        <p:txBody>
          <a:bodyPr>
            <a:normAutofit/>
          </a:bodyPr>
          <a:lstStyle/>
          <a:p>
            <a:r>
              <a:rPr lang="en-US" dirty="0"/>
              <a:t>Naive split</a:t>
            </a:r>
          </a:p>
          <a:p>
            <a:pPr lvl="1"/>
            <a:r>
              <a:rPr lang="en-US" dirty="0"/>
              <a:t>F1 0.69, Accuracy 1.00</a:t>
            </a:r>
          </a:p>
          <a:p>
            <a:pPr lvl="1"/>
            <a:r>
              <a:rPr lang="en-US" dirty="0"/>
              <a:t>ROC 0.93, AUC PR 0.62</a:t>
            </a:r>
          </a:p>
          <a:p>
            <a:r>
              <a:rPr lang="en-US" dirty="0"/>
              <a:t>Proper split (just making sure train/test balance is right can help)</a:t>
            </a:r>
          </a:p>
          <a:p>
            <a:pPr lvl="1"/>
            <a:r>
              <a:rPr lang="en-US" dirty="0"/>
              <a:t>F1 0.70, Accuracy 1.00</a:t>
            </a:r>
          </a:p>
          <a:p>
            <a:pPr lvl="1"/>
            <a:r>
              <a:rPr lang="en-US" dirty="0"/>
              <a:t>AUC ROC 0.93, AUC PR 0.65</a:t>
            </a:r>
          </a:p>
          <a:p>
            <a:r>
              <a:rPr lang="en-US" dirty="0" err="1"/>
              <a:t>Upsample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F1 0.73, Accuracy 1.00</a:t>
            </a:r>
          </a:p>
          <a:p>
            <a:pPr lvl="1"/>
            <a:r>
              <a:rPr lang="en-US" dirty="0"/>
              <a:t>AUC ROC 0.95, AUC PR 0.70</a:t>
            </a:r>
          </a:p>
          <a:p>
            <a:r>
              <a:rPr lang="en-US" dirty="0"/>
              <a:t>(Varies depending on actual test set held out)</a:t>
            </a:r>
          </a:p>
        </p:txBody>
      </p:sp>
    </p:spTree>
    <p:extLst>
      <p:ext uri="{BB962C8B-B14F-4D97-AF65-F5344CB8AC3E}">
        <p14:creationId xmlns:p14="http://schemas.microsoft.com/office/powerpoint/2010/main" val="2134482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9EAF-E1B6-2449-9FC4-EE98C693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card fraud with RF (10 trees)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B162C-79A1-D44C-B0F7-4734C88E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4000"/>
            <a:ext cx="11070771" cy="4652963"/>
          </a:xfrm>
        </p:spPr>
        <p:txBody>
          <a:bodyPr/>
          <a:lstStyle/>
          <a:p>
            <a:r>
              <a:rPr lang="en-US" dirty="0"/>
              <a:t>RFs do better than logistic: RF better at isolating minority samples</a:t>
            </a:r>
          </a:p>
          <a:p>
            <a:pPr lvl="1"/>
            <a:r>
              <a:rPr lang="en-US" dirty="0"/>
              <a:t>Naïve: ROC 0.92, AUC PR 0.84</a:t>
            </a:r>
          </a:p>
          <a:p>
            <a:pPr lvl="1"/>
            <a:r>
              <a:rPr lang="en-US" dirty="0"/>
              <a:t>Balanced split: AUC ROC 0.97, AUC PR 0.93</a:t>
            </a:r>
          </a:p>
          <a:p>
            <a:pPr lvl="1"/>
            <a:r>
              <a:rPr lang="en-US" dirty="0"/>
              <a:t>10x </a:t>
            </a:r>
            <a:r>
              <a:rPr lang="en-US" dirty="0" err="1"/>
              <a:t>upsampled</a:t>
            </a:r>
            <a:r>
              <a:rPr lang="en-US" dirty="0"/>
              <a:t> training: AUC ROC 0.97, AUC PR 0.94 (doesn’t really help)</a:t>
            </a:r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CB440A28-D7B7-0C49-BC12-FB697CF3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1691"/>
            <a:ext cx="4776044" cy="3350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55D4D-F4E1-B444-87A6-632BA492B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798" y="3331691"/>
            <a:ext cx="4729617" cy="33965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DF99A4-2A3D-434D-9B3F-726BAE5384AC}"/>
              </a:ext>
            </a:extLst>
          </p:cNvPr>
          <p:cNvSpPr/>
          <p:nvPr/>
        </p:nvSpPr>
        <p:spPr>
          <a:xfrm>
            <a:off x="1924746" y="4745661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Naïve split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61337E-3861-4242-A810-A8161224E98E}"/>
              </a:ext>
            </a:extLst>
          </p:cNvPr>
          <p:cNvSpPr/>
          <p:nvPr/>
        </p:nvSpPr>
        <p:spPr>
          <a:xfrm>
            <a:off x="6494287" y="4822036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Naïve split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10B2AA-C9F9-2C4A-B2FD-1760A10AE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3634926"/>
            <a:ext cx="2355336" cy="186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38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263A-6F74-1C4B-9FAE-5A07BE66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loss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EBEE4-E726-B446-965C-9583267D2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3068-0DEC-2A45-A248-677D269B9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19" y="163245"/>
            <a:ext cx="11479481" cy="1325563"/>
          </a:xfrm>
        </p:spPr>
        <p:txBody>
          <a:bodyPr/>
          <a:lstStyle/>
          <a:p>
            <a:r>
              <a:rPr lang="en-US" dirty="0"/>
              <a:t>Penalizing inappropriate 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C3BF7-9EDD-1B45-8CBC-A72CB6D14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808"/>
            <a:ext cx="10515600" cy="4688155"/>
          </a:xfrm>
        </p:spPr>
        <p:txBody>
          <a:bodyPr/>
          <a:lstStyle/>
          <a:p>
            <a:r>
              <a:rPr lang="en-US" dirty="0"/>
              <a:t>Terence’s cousin went to the doctor with suspected skin cancer</a:t>
            </a:r>
          </a:p>
          <a:p>
            <a:r>
              <a:rPr lang="en-US" dirty="0"/>
              <a:t>Doc was “100% positive mole was benign”</a:t>
            </a:r>
          </a:p>
          <a:p>
            <a:r>
              <a:rPr lang="en-US" dirty="0"/>
              <a:t>6 months later cousin loses most of her </a:t>
            </a:r>
            <a:r>
              <a:rPr lang="en-US" dirty="0" err="1"/>
              <a:t>tricep</a:t>
            </a:r>
            <a:r>
              <a:rPr lang="en-US" dirty="0"/>
              <a:t> / upper arm</a:t>
            </a:r>
          </a:p>
          <a:p>
            <a:r>
              <a:rPr lang="en-US" dirty="0"/>
              <a:t>Doc’s model was seriously flawed but not necessarily because of diagnosis</a:t>
            </a:r>
          </a:p>
          <a:p>
            <a:r>
              <a:rPr lang="en-US" dirty="0"/>
              <a:t>The biggest mistake was the certainty of the incorrect diagnosis, as it allowed the cancer to spread</a:t>
            </a:r>
          </a:p>
          <a:p>
            <a:r>
              <a:rPr lang="en-US" dirty="0"/>
              <a:t>Less certainty would’ve provided opportunities for more tests…</a:t>
            </a:r>
          </a:p>
          <a:p>
            <a:r>
              <a:rPr lang="en-US" dirty="0"/>
              <a:t>Same concept of model assessment applies to ML models</a:t>
            </a:r>
          </a:p>
        </p:txBody>
      </p:sp>
    </p:spTree>
    <p:extLst>
      <p:ext uri="{BB962C8B-B14F-4D97-AF65-F5344CB8AC3E}">
        <p14:creationId xmlns:p14="http://schemas.microsoft.com/office/powerpoint/2010/main" val="2846647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B524-317F-AB4B-A82C-ABFEEDAF8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loss (is both metric and loss function)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E9D429-4983-F343-BDE8-2A50E608A8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27979" cy="4351338"/>
              </a:xfrm>
            </p:spPr>
            <p:txBody>
              <a:bodyPr/>
              <a:lstStyle/>
              <a:p>
                <a:r>
                  <a:rPr lang="en-US" dirty="0"/>
                  <a:t>Measures model performance when model gives probabilities, like logistic regression but RFs can give probabilities too</a:t>
                </a:r>
              </a:p>
              <a:p>
                <a:r>
                  <a:rPr lang="en-US" dirty="0"/>
                  <a:t>Works for any number of classes; we’ll do binary only</a:t>
                </a:r>
              </a:p>
              <a:p>
                <a:r>
                  <a:rPr lang="en-US" dirty="0"/>
                  <a:t>Penalizes very confident misclassifications strongly</a:t>
                </a:r>
              </a:p>
              <a:p>
                <a:r>
                  <a:rPr lang="en-US" dirty="0"/>
                  <a:t>Perfect score is 0 log loss, imperfection gives unbounded scores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be probability of true class, such as fraud or cancer; 1-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then probability of false class, such as not fraud, not cancer</a:t>
                </a:r>
              </a:p>
              <a:p>
                <a:r>
                  <a:rPr lang="en-US" dirty="0"/>
                  <a:t>Log loss is function of actual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estimated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not predicted class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&gt;2, this is called cross entropy but most people say log loss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E9D429-4983-F343-BDE8-2A50E608A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27979" cy="4351338"/>
              </a:xfrm>
              <a:blipFill>
                <a:blip r:embed="rId2"/>
                <a:stretch>
                  <a:fillRect l="-920" t="-2326" r="-805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4779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B962-24E4-0545-837F-B64D54DE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loss continued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4203D-4AEB-C54B-A5D0-A6081EA0F2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Assume model gives 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prob</a:t>
                </a:r>
                <a:r>
                  <a:rPr lang="en-US" dirty="0"/>
                  <a:t> cancer) predicted from some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Case 1: true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cancer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=0.9, we are confident it’s cancer and rightly so: loss should be low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=0.01, we are confident it’s NOT cancer and wrongly so: </a:t>
                </a:r>
                <a:r>
                  <a:rPr lang="en-US" b="1" dirty="0"/>
                  <a:t>penalize</a:t>
                </a:r>
                <a:r>
                  <a:rPr lang="en-US" dirty="0"/>
                  <a:t> with high (i.e., bad) loss value</a:t>
                </a:r>
              </a:p>
              <a:p>
                <a:r>
                  <a:rPr lang="en-US" dirty="0"/>
                  <a:t>Case 2: true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benign (not cancer)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=0.9, we are confident it’s cancer and wrongly so: </a:t>
                </a:r>
                <a:r>
                  <a:rPr lang="en-US" b="1" dirty="0"/>
                  <a:t>penalize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=0.01, we are confident it’s NOT cancer and rightly so: loss is low</a:t>
                </a:r>
              </a:p>
              <a:p>
                <a:r>
                  <a:rPr lang="en-US" dirty="0"/>
                  <a:t>Let loss = </a:t>
                </a:r>
                <a:r>
                  <a:rPr lang="en-US" i="1" dirty="0"/>
                  <a:t>penalty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=1 else </a:t>
                </a:r>
                <a:r>
                  <a:rPr lang="en-US" i="1" dirty="0"/>
                  <a:t>penalty</a:t>
                </a:r>
                <a:r>
                  <a:rPr lang="en-US" dirty="0"/>
                  <a:t>(1–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=0</a:t>
                </a:r>
                <a:br>
                  <a:rPr lang="en-US" dirty="0"/>
                </a:br>
                <a:r>
                  <a:rPr lang="en-US" dirty="0"/>
                  <a:t>where </a:t>
                </a:r>
                <a:r>
                  <a:rPr lang="en-US" i="1" dirty="0"/>
                  <a:t>penalty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should be very high at low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(confident FP)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34203D-4AEB-C54B-A5D0-A6081EA0F2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7857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F6E6A05-9B21-CF4C-97DE-615EC924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350" y="901097"/>
            <a:ext cx="5016650" cy="386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974AB-0CAE-7641-8668-EA17A6A9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loss penalty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8E4DB-2D0C-4042-BF3A-D43C7A75C8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525" y="1825625"/>
                <a:ext cx="11221275" cy="4351338"/>
              </a:xfrm>
            </p:spPr>
            <p:txBody>
              <a:bodyPr/>
              <a:lstStyle/>
              <a:p>
                <a:r>
                  <a:rPr lang="en-US" dirty="0"/>
                  <a:t>loss = </a:t>
                </a:r>
                <a:r>
                  <a:rPr lang="en-US" i="1" dirty="0"/>
                  <a:t>penalty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if y=1 else </a:t>
                </a:r>
                <a:r>
                  <a:rPr lang="en-US" i="1" dirty="0"/>
                  <a:t>penalty</a:t>
                </a:r>
                <a:r>
                  <a:rPr lang="en-US" dirty="0"/>
                  <a:t>(1–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Let </a:t>
                </a:r>
                <a:r>
                  <a:rPr lang="en-US" i="1" dirty="0"/>
                  <a:t>penalty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= -log(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D8E4DB-2D0C-4042-BF3A-D43C7A75C8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525" y="1825625"/>
                <a:ext cx="11221275" cy="4351338"/>
              </a:xfrm>
              <a:blipFill>
                <a:blip r:embed="rId3"/>
                <a:stretch>
                  <a:fillRect l="-101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DEF912-F8F5-5A41-AEB8-E52657719D93}"/>
              </a:ext>
            </a:extLst>
          </p:cNvPr>
          <p:cNvCxnSpPr>
            <a:cxnSpLocks/>
          </p:cNvCxnSpPr>
          <p:nvPr/>
        </p:nvCxnSpPr>
        <p:spPr>
          <a:xfrm flipV="1">
            <a:off x="4191990" y="2226661"/>
            <a:ext cx="3503220" cy="362160"/>
          </a:xfrm>
          <a:prstGeom prst="straightConnector1">
            <a:avLst/>
          </a:prstGeom>
          <a:ln w="25400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082372C-6E5D-624A-98AB-B56FE42A6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32" y="3136298"/>
            <a:ext cx="6464300" cy="1435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6F4B02-4324-4A41-9213-BE04F092D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32" y="4778219"/>
            <a:ext cx="7937500" cy="1409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87CD00-DAD2-A94E-8D28-548095F6DFCE}"/>
              </a:ext>
            </a:extLst>
          </p:cNvPr>
          <p:cNvSpPr txBox="1"/>
          <p:nvPr/>
        </p:nvSpPr>
        <p:spPr>
          <a:xfrm>
            <a:off x="280048" y="6040650"/>
            <a:ext cx="7279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 log loss is average penalty where penalty is very high</a:t>
            </a:r>
          </a:p>
          <a:p>
            <a:r>
              <a:rPr lang="en-US" sz="2200" dirty="0"/>
              <a:t>for confidence in wrong answer</a:t>
            </a:r>
          </a:p>
        </p:txBody>
      </p:sp>
    </p:spTree>
    <p:extLst>
      <p:ext uri="{BB962C8B-B14F-4D97-AF65-F5344CB8AC3E}">
        <p14:creationId xmlns:p14="http://schemas.microsoft.com/office/powerpoint/2010/main" val="3497561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5D6F-F905-7E43-A5F4-3DD15888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loss = negative log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E202B-95F3-AC4F-BC7E-F739B0990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logistic regression, we minimize the max log likelihood: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is just what we derived: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C35C5-462E-DD45-A22E-973DC806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334" y="2425918"/>
            <a:ext cx="7747000" cy="133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90C31-02B3-2C42-A1EA-435E06E12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334" y="4902200"/>
            <a:ext cx="7937500" cy="140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0272AB-42C5-134A-AECF-E0C09A78F1CA}"/>
              </a:ext>
            </a:extLst>
          </p:cNvPr>
          <p:cNvSpPr txBox="1"/>
          <p:nvPr/>
        </p:nvSpPr>
        <p:spPr>
          <a:xfrm>
            <a:off x="4682797" y="34789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ESLII page 120 eq 4.20</a:t>
            </a:r>
          </a:p>
        </p:txBody>
      </p:sp>
    </p:spTree>
    <p:extLst>
      <p:ext uri="{BB962C8B-B14F-4D97-AF65-F5344CB8AC3E}">
        <p14:creationId xmlns:p14="http://schemas.microsoft.com/office/powerpoint/2010/main" val="369661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CC3F0-D23F-F14C-A0E6-2F015B95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MAE, MSE, MAPE example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D21BF-2815-A84A-99F2-2DA4EA444890}"/>
              </a:ext>
            </a:extLst>
          </p:cNvPr>
          <p:cNvSpPr txBox="1"/>
          <p:nvPr/>
        </p:nvSpPr>
        <p:spPr>
          <a:xfrm>
            <a:off x="722454" y="5348415"/>
            <a:ext cx="111320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MSE incorrectly makes last model look horrible and worse than 2</a:t>
            </a:r>
            <a:r>
              <a:rPr lang="en-US" sz="2200" baseline="30000" dirty="0"/>
              <a:t>nd</a:t>
            </a:r>
            <a:r>
              <a:rPr lang="en-US" sz="2200" dirty="0"/>
              <a:t> model due to outlier.</a:t>
            </a:r>
          </a:p>
          <a:p>
            <a:r>
              <a:rPr lang="en-US" sz="2200" dirty="0"/>
              <a:t>MAE isn’t perfect either as it thinks 2</a:t>
            </a:r>
            <a:r>
              <a:rPr lang="en-US" sz="2200" baseline="30000" dirty="0"/>
              <a:t>nd</a:t>
            </a:r>
            <a:r>
              <a:rPr lang="en-US" sz="2200" dirty="0"/>
              <a:t> and 3</a:t>
            </a:r>
            <a:r>
              <a:rPr lang="en-US" sz="2200" baseline="30000" dirty="0"/>
              <a:t>rd</a:t>
            </a:r>
            <a:r>
              <a:rPr lang="en-US" sz="2200" dirty="0"/>
              <a:t> models are about the same.</a:t>
            </a:r>
          </a:p>
          <a:p>
            <a:r>
              <a:rPr lang="en-US" sz="2200" dirty="0"/>
              <a:t>Note MAPE asymmetry!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81" y="1690688"/>
            <a:ext cx="3745014" cy="343379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08" y="1682521"/>
            <a:ext cx="3667328" cy="3441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49" y="1675029"/>
            <a:ext cx="3745014" cy="35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R^2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 well our model performs compared to a “mean model”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Range of possible values: (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,1]</a:t>
                </a:r>
              </a:p>
              <a:p>
                <a:r>
                  <a:rPr lang="en-US" dirty="0"/>
                  <a:t>Our model could be really bad, giving large negative numbers</a:t>
                </a:r>
              </a:p>
              <a:p>
                <a:r>
                  <a:rPr lang="en-US" dirty="0"/>
                  <a:t>For OLS linear models, R^2 in [0,1]</a:t>
                </a:r>
              </a:p>
              <a:p>
                <a:r>
                  <a:rPr lang="en-US" dirty="0"/>
                  <a:t>R^2 is default regressor metric for </a:t>
                </a:r>
                <a:r>
                  <a:rPr lang="en-US" dirty="0" err="1"/>
                  <a:t>sklearn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DFF71E8-3FD4-2149-A85C-E49A37D2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65" y="2474339"/>
            <a:ext cx="8521700" cy="1092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8C1F08-9837-FC49-9216-A388754A998F}"/>
              </a:ext>
            </a:extLst>
          </p:cNvPr>
          <p:cNvSpPr/>
          <p:nvPr/>
        </p:nvSpPr>
        <p:spPr>
          <a:xfrm>
            <a:off x="9309436" y="2531526"/>
            <a:ext cx="428330" cy="999387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9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A337796-DF06-B64C-8BEE-BBADCAAE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97" y="3206932"/>
            <a:ext cx="3554774" cy="3188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5FBA4F-B396-8D43-A811-05178A35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434" y="3095148"/>
            <a:ext cx="3809183" cy="3299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2DCF12-8004-3A4E-93D3-56D06365A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580" y="3147951"/>
            <a:ext cx="3742701" cy="3306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6D7FC6-C32C-A34C-9EDF-D14589696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537"/>
          </a:xfrm>
        </p:spPr>
        <p:txBody>
          <a:bodyPr/>
          <a:lstStyle/>
          <a:p>
            <a:r>
              <a:rPr lang="en-US" dirty="0"/>
              <a:t>Low R^2 doesn’t always imply bad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9C7886-44BE-E949-829D-624A1F69B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5662"/>
            <a:ext cx="10515600" cy="4811301"/>
          </a:xfrm>
        </p:spPr>
        <p:txBody>
          <a:bodyPr/>
          <a:lstStyle/>
          <a:p>
            <a:r>
              <a:rPr lang="en-US" dirty="0"/>
              <a:t>Not best metric; here are 3 graphs with good, bad, decent fits</a:t>
            </a:r>
          </a:p>
          <a:p>
            <a:r>
              <a:rPr lang="en-US" dirty="0"/>
              <a:t>Outliers can skew metrics that square deltas</a:t>
            </a:r>
          </a:p>
          <a:p>
            <a:r>
              <a:rPr lang="en-US" dirty="0"/>
              <a:t>The 3</a:t>
            </a:r>
            <a:r>
              <a:rPr lang="en-US" baseline="30000" dirty="0"/>
              <a:t>rd</a:t>
            </a:r>
            <a:r>
              <a:rPr lang="en-US" dirty="0"/>
              <a:t> has lowest R^2 but it’s a way better model than 2</a:t>
            </a:r>
            <a:r>
              <a:rPr lang="en-US" baseline="30000" dirty="0"/>
              <a:t>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78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84826-6A04-9644-A45A-B3DA509C1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9272" cy="1325563"/>
          </a:xfrm>
        </p:spPr>
        <p:txBody>
          <a:bodyPr>
            <a:normAutofit/>
          </a:bodyPr>
          <a:lstStyle/>
          <a:p>
            <a:r>
              <a:rPr lang="en-US" dirty="0"/>
              <a:t>High R^2 doesn’t always imply good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95824-654E-CF4F-977C-0AC22BAD9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This linear model looks pretty good and has R^2 = 0.991</a:t>
            </a:r>
          </a:p>
          <a:p>
            <a:r>
              <a:rPr lang="en-US" dirty="0"/>
              <a:t>But check the residual plot! Model doesn’t capture nature of </a:t>
            </a:r>
            <a:r>
              <a:rPr lang="en-US" dirty="0" err="1"/>
              <a:t>x,y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25142-1B65-5541-A264-4E6855D86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17" y="2872041"/>
            <a:ext cx="3366366" cy="3042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09B303-F552-2F4F-9AD0-C073284C2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216" y="2872041"/>
            <a:ext cx="3721100" cy="2974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FFE01-C62F-C147-8467-D7E935490666}"/>
              </a:ext>
            </a:extLst>
          </p:cNvPr>
          <p:cNvSpPr txBox="1"/>
          <p:nvPr/>
        </p:nvSpPr>
        <p:spPr>
          <a:xfrm>
            <a:off x="0" y="6488668"/>
            <a:ext cx="5448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also </a:t>
            </a:r>
            <a:r>
              <a:rPr lang="en-US" sz="1200" dirty="0">
                <a:hlinkClick r:id="rId4"/>
              </a:rPr>
              <a:t>https://statisticsbyjim.com/regression/interpret-r-squared-regression/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173DB-CC3C-7D4E-A12B-7C67EC48C15B}"/>
              </a:ext>
            </a:extLst>
          </p:cNvPr>
          <p:cNvSpPr txBox="1"/>
          <p:nvPr/>
        </p:nvSpPr>
        <p:spPr>
          <a:xfrm>
            <a:off x="10292232" y="3429000"/>
            <a:ext cx="17730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But, we want residuals to look like random noise!</a:t>
            </a:r>
          </a:p>
        </p:txBody>
      </p:sp>
    </p:spTree>
    <p:extLst>
      <p:ext uri="{BB962C8B-B14F-4D97-AF65-F5344CB8AC3E}">
        <p14:creationId xmlns:p14="http://schemas.microsoft.com/office/powerpoint/2010/main" val="253198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metric should we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67543"/>
            <a:ext cx="10786354" cy="46094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That depends what we care about for business reasons</a:t>
            </a:r>
          </a:p>
          <a:p>
            <a:r>
              <a:rPr lang="en-US" dirty="0"/>
              <a:t>For prices, we usually care more about the percentage error than the absolute amount</a:t>
            </a:r>
          </a:p>
          <a:p>
            <a:r>
              <a:rPr lang="en-US" dirty="0"/>
              <a:t>MAE $500 for a $1,000 apartment is 0.5x or 1.5x off and a big deal but $500 error for a $1 million apartment is a trivial difference</a:t>
            </a:r>
          </a:p>
          <a:p>
            <a:r>
              <a:rPr lang="en-US" dirty="0"/>
              <a:t>For things like body temperature that will most likely all be within a small range, the mean absolute error (MAE) is a good and interpretable measure </a:t>
            </a:r>
          </a:p>
          <a:p>
            <a:r>
              <a:rPr lang="en-US" dirty="0"/>
              <a:t>The percentage error can be interpretable but there are problems with it: asymmetry (see next slide)</a:t>
            </a:r>
          </a:p>
          <a:p>
            <a:r>
              <a:rPr lang="en-US" dirty="0"/>
              <a:t>R^2, MSE and in general squaring errors yields metrics that are sensitive to big deltas from even a few test records</a:t>
            </a:r>
          </a:p>
        </p:txBody>
      </p:sp>
    </p:spTree>
    <p:extLst>
      <p:ext uri="{BB962C8B-B14F-4D97-AF65-F5344CB8AC3E}">
        <p14:creationId xmlns:p14="http://schemas.microsoft.com/office/powerpoint/2010/main" val="339291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Symmetry in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4416"/>
                <a:ext cx="10515600" cy="46925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metrics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but ratio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often better</a:t>
                </a:r>
              </a:p>
              <a:p>
                <a:r>
                  <a:rPr lang="en-US" dirty="0"/>
                  <a:t>But, most ratio-based metrics are</a:t>
                </a:r>
                <a:br>
                  <a:rPr lang="en-US" dirty="0"/>
                </a:br>
                <a:r>
                  <a:rPr lang="en-US" dirty="0"/>
                  <a:t>asymmetric, which is bad!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=100,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=0.01: MAPE = 0.9999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=0.01,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=100: MAPE = 9999</a:t>
                </a:r>
              </a:p>
              <a:p>
                <a:r>
                  <a:rPr lang="en-US" dirty="0"/>
                  <a:t>Try symmetric MAPE</a:t>
                </a:r>
                <a:br>
                  <a:rPr lang="en-US" dirty="0"/>
                </a:br>
                <a:r>
                  <a:rPr lang="en-US" sz="2400" dirty="0"/>
                  <a:t>Range 0..2, unitless, symmetric,</a:t>
                </a:r>
                <a:br>
                  <a:rPr lang="en-US" sz="2400" dirty="0"/>
                </a:br>
                <a:r>
                  <a:rPr lang="en-US" sz="2400" dirty="0"/>
                  <a:t>undefined when y=0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=0</a:t>
                </a:r>
                <a:br>
                  <a:rPr lang="en-US" sz="2400" dirty="0"/>
                </a:br>
                <a:r>
                  <a:rPr lang="en-US" sz="2400" dirty="0"/>
                  <a:t>(have to work around those landmines)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=100,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=0.01: </a:t>
                </a:r>
                <a:r>
                  <a:rPr lang="en-US" dirty="0" err="1"/>
                  <a:t>sMAPE</a:t>
                </a:r>
                <a:r>
                  <a:rPr lang="en-US" dirty="0"/>
                  <a:t> = 1.9996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=0.01,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=100: </a:t>
                </a:r>
                <a:r>
                  <a:rPr lang="en-US" dirty="0" err="1"/>
                  <a:t>sMAPE</a:t>
                </a:r>
                <a:r>
                  <a:rPr lang="en-US" dirty="0"/>
                  <a:t> = 1.9996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4416"/>
                <a:ext cx="10515600" cy="4692547"/>
              </a:xfrm>
              <a:blipFill>
                <a:blip r:embed="rId2"/>
                <a:stretch>
                  <a:fillRect l="-1086" t="-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058384"/>
            <a:ext cx="5638800" cy="14224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C931195-EDAC-C44F-9761-CAE5861F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267" y="2325496"/>
            <a:ext cx="4622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55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49716</TotalTime>
  <Words>2536</Words>
  <Application>Microsoft Macintosh PowerPoint</Application>
  <PresentationFormat>Widescreen</PresentationFormat>
  <Paragraphs>223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Cambria Math</vt:lpstr>
      <vt:lpstr>Monaco</vt:lpstr>
      <vt:lpstr>Office Theme</vt:lpstr>
      <vt:lpstr>Measuring regressor and classifier errors</vt:lpstr>
      <vt:lpstr>Regressor losses/metrics</vt:lpstr>
      <vt:lpstr>Common regressor loss funcs / metrics</vt:lpstr>
      <vt:lpstr>MAE, MSE, MAPE example</vt:lpstr>
      <vt:lpstr>R^2</vt:lpstr>
      <vt:lpstr>Low R^2 doesn’t always imply bad model</vt:lpstr>
      <vt:lpstr>High R^2 doesn’t always imply good model</vt:lpstr>
      <vt:lpstr>Which metric should we use?</vt:lpstr>
      <vt:lpstr>Symmetry in metrics</vt:lpstr>
      <vt:lpstr>sMAPE in action</vt:lpstr>
      <vt:lpstr>Classifier losses/metrics</vt:lpstr>
      <vt:lpstr>Common classifier metrics (Ugh; much more complicated than for regressors)</vt:lpstr>
      <vt:lpstr>True/False positive/negative rates</vt:lpstr>
      <vt:lpstr>Multi-class confusion matrix</vt:lpstr>
      <vt:lpstr>More classifier metrics (I like Precision/recall)</vt:lpstr>
      <vt:lpstr>ROC and PR curves</vt:lpstr>
      <vt:lpstr>Classifier: P(y=1│x) and a threshold</vt:lpstr>
      <vt:lpstr>Animated ROC or PR curves</vt:lpstr>
      <vt:lpstr>Compare with less predictive features</vt:lpstr>
      <vt:lpstr>AUC precision-recall curve</vt:lpstr>
      <vt:lpstr>AUC ROC</vt:lpstr>
      <vt:lpstr>Why ROC and PR curves?</vt:lpstr>
      <vt:lpstr>ROC vs Precision-Recall curve</vt:lpstr>
      <vt:lpstr>ROC vs PR curve: Imbalanced classes</vt:lpstr>
      <vt:lpstr>Upsampling minority class(es) in imbalanced data sets</vt:lpstr>
      <vt:lpstr>Imbalanced dataset: Kaggle credit card fraud</vt:lpstr>
      <vt:lpstr>First: Proper split to ensure 20% minority class</vt:lpstr>
      <vt:lpstr>Then: upsample minority in training set</vt:lpstr>
      <vt:lpstr>Upsampling fraud 10x in training data</vt:lpstr>
      <vt:lpstr>L2 Logistic Regression summary</vt:lpstr>
      <vt:lpstr>Credit card fraud with RF (10 trees)</vt:lpstr>
      <vt:lpstr>Classifier loss function</vt:lpstr>
      <vt:lpstr>Penalizing inappropriate confidence</vt:lpstr>
      <vt:lpstr>Log loss (is both metric and loss function)</vt:lpstr>
      <vt:lpstr>Log loss continued</vt:lpstr>
      <vt:lpstr>Log loss penalty</vt:lpstr>
      <vt:lpstr>Log loss = negative log likelihood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assessment</dc:title>
  <dc:creator>Microsoft Office User</dc:creator>
  <cp:lastModifiedBy>Terence Parr</cp:lastModifiedBy>
  <cp:revision>480</cp:revision>
  <cp:lastPrinted>2021-02-25T17:51:53Z</cp:lastPrinted>
  <dcterms:created xsi:type="dcterms:W3CDTF">2019-08-24T16:46:26Z</dcterms:created>
  <dcterms:modified xsi:type="dcterms:W3CDTF">2021-02-25T20:16:40Z</dcterms:modified>
</cp:coreProperties>
</file>